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279" r:id="rId3"/>
    <p:sldId id="268" r:id="rId4"/>
    <p:sldId id="280" r:id="rId5"/>
    <p:sldId id="258" r:id="rId6"/>
    <p:sldId id="259" r:id="rId7"/>
    <p:sldId id="281" r:id="rId8"/>
    <p:sldId id="282" r:id="rId9"/>
    <p:sldId id="283" r:id="rId10"/>
    <p:sldId id="285" r:id="rId11"/>
    <p:sldId id="284" r:id="rId12"/>
    <p:sldId id="290" r:id="rId13"/>
    <p:sldId id="260" r:id="rId14"/>
    <p:sldId id="262" r:id="rId15"/>
    <p:sldId id="264" r:id="rId16"/>
    <p:sldId id="265" r:id="rId17"/>
    <p:sldId id="291" r:id="rId18"/>
    <p:sldId id="289" r:id="rId19"/>
    <p:sldId id="292" r:id="rId20"/>
    <p:sldId id="293" r:id="rId21"/>
    <p:sldId id="294" r:id="rId22"/>
    <p:sldId id="295" r:id="rId23"/>
    <p:sldId id="277" r:id="rId24"/>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34" autoAdjust="0"/>
    <p:restoredTop sz="94660"/>
  </p:normalViewPr>
  <p:slideViewPr>
    <p:cSldViewPr>
      <p:cViewPr varScale="1">
        <p:scale>
          <a:sx n="104" d="100"/>
          <a:sy n="104" d="100"/>
        </p:scale>
        <p:origin x="10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D18836-92B3-4F86-B0A2-1C8D8A157AD6}" type="doc">
      <dgm:prSet loTypeId="urn:microsoft.com/office/officeart/2005/8/layout/vList4#1" loCatId="list" qsTypeId="urn:microsoft.com/office/officeart/2005/8/quickstyle/simple1" qsCatId="simple" csTypeId="urn:microsoft.com/office/officeart/2005/8/colors/accent0_2" csCatId="mainScheme" phldr="1"/>
      <dgm:spPr/>
      <dgm:t>
        <a:bodyPr/>
        <a:lstStyle/>
        <a:p>
          <a:endParaRPr lang="es-CL"/>
        </a:p>
      </dgm:t>
    </dgm:pt>
    <dgm:pt modelId="{1856173A-DC95-4F9B-8588-7726D748E91B}">
      <dgm:prSet phldrT="[Texto]"/>
      <dgm:spPr/>
      <dgm:t>
        <a:bodyPr/>
        <a:lstStyle/>
        <a:p>
          <a:r>
            <a:rPr lang="es-ES" b="1" dirty="0" smtClean="0">
              <a:solidFill>
                <a:schemeClr val="tx1"/>
              </a:solidFill>
            </a:rPr>
            <a:t>Criterios y principios que sustentan la Propuesta</a:t>
          </a:r>
          <a:endParaRPr lang="es-CL" dirty="0">
            <a:solidFill>
              <a:schemeClr val="tx1"/>
            </a:solidFill>
          </a:endParaRPr>
        </a:p>
      </dgm:t>
    </dgm:pt>
    <dgm:pt modelId="{191F806F-12DE-4816-A889-178608C14231}" type="parTrans" cxnId="{B0C52601-F291-4C7A-9D03-B0ECCE8DACF5}">
      <dgm:prSet/>
      <dgm:spPr/>
      <dgm:t>
        <a:bodyPr/>
        <a:lstStyle/>
        <a:p>
          <a:endParaRPr lang="es-CL"/>
        </a:p>
      </dgm:t>
    </dgm:pt>
    <dgm:pt modelId="{EA1148E2-EAAC-4561-98B3-605B57533DD6}" type="sibTrans" cxnId="{B0C52601-F291-4C7A-9D03-B0ECCE8DACF5}">
      <dgm:prSet/>
      <dgm:spPr/>
      <dgm:t>
        <a:bodyPr/>
        <a:lstStyle/>
        <a:p>
          <a:endParaRPr lang="es-CL"/>
        </a:p>
      </dgm:t>
    </dgm:pt>
    <dgm:pt modelId="{1FEDE2E4-4F32-4767-8958-8419280F3C43}">
      <dgm:prSet phldrT="[Texto]"/>
      <dgm:spPr/>
      <dgm:t>
        <a:bodyPr/>
        <a:lstStyle/>
        <a:p>
          <a:r>
            <a:rPr lang="es-ES" b="1" dirty="0" smtClean="0">
              <a:solidFill>
                <a:schemeClr val="tx1"/>
              </a:solidFill>
            </a:rPr>
            <a:t>Problemas que busca abordar la Propuesta</a:t>
          </a:r>
          <a:endParaRPr lang="es-CL" dirty="0">
            <a:solidFill>
              <a:schemeClr val="tx1"/>
            </a:solidFill>
          </a:endParaRPr>
        </a:p>
      </dgm:t>
    </dgm:pt>
    <dgm:pt modelId="{409F15A9-E83D-43E2-9587-BEEF485EEAF4}" type="parTrans" cxnId="{28CD36B7-948A-4F1B-AE34-B1D88FEA9796}">
      <dgm:prSet/>
      <dgm:spPr/>
      <dgm:t>
        <a:bodyPr/>
        <a:lstStyle/>
        <a:p>
          <a:endParaRPr lang="es-CL"/>
        </a:p>
      </dgm:t>
    </dgm:pt>
    <dgm:pt modelId="{0402E2EB-195B-4DA4-9534-F7DCE9EE3F93}" type="sibTrans" cxnId="{28CD36B7-948A-4F1B-AE34-B1D88FEA9796}">
      <dgm:prSet/>
      <dgm:spPr/>
      <dgm:t>
        <a:bodyPr/>
        <a:lstStyle/>
        <a:p>
          <a:endParaRPr lang="es-CL"/>
        </a:p>
      </dgm:t>
    </dgm:pt>
    <dgm:pt modelId="{4F5BE0F0-A3C8-44BD-A123-95D7FABDBF41}">
      <dgm:prSet phldrT="[Texto]"/>
      <dgm:spPr/>
      <dgm:t>
        <a:bodyPr/>
        <a:lstStyle/>
        <a:p>
          <a:r>
            <a:rPr lang="es-CL" b="1" dirty="0" smtClean="0">
              <a:solidFill>
                <a:schemeClr val="tx1"/>
              </a:solidFill>
            </a:rPr>
            <a:t>Ámbitos de intervención de la Propuesta</a:t>
          </a:r>
          <a:endParaRPr lang="es-CL" dirty="0">
            <a:solidFill>
              <a:schemeClr val="tx1"/>
            </a:solidFill>
          </a:endParaRPr>
        </a:p>
      </dgm:t>
    </dgm:pt>
    <dgm:pt modelId="{A70C3C6C-2708-482A-A200-67270291EB93}" type="parTrans" cxnId="{EA3A849D-0A26-49EF-8C80-D4B1717FF58E}">
      <dgm:prSet/>
      <dgm:spPr/>
      <dgm:t>
        <a:bodyPr/>
        <a:lstStyle/>
        <a:p>
          <a:endParaRPr lang="es-CL"/>
        </a:p>
      </dgm:t>
    </dgm:pt>
    <dgm:pt modelId="{3438EAC7-22CD-4FE1-9895-1D02A4A088AC}" type="sibTrans" cxnId="{EA3A849D-0A26-49EF-8C80-D4B1717FF58E}">
      <dgm:prSet/>
      <dgm:spPr/>
      <dgm:t>
        <a:bodyPr/>
        <a:lstStyle/>
        <a:p>
          <a:endParaRPr lang="es-CL"/>
        </a:p>
      </dgm:t>
    </dgm:pt>
    <dgm:pt modelId="{A7528685-FEE9-4E2C-8C54-4827010676BE}">
      <dgm:prSet/>
      <dgm:spPr/>
      <dgm:t>
        <a:bodyPr/>
        <a:lstStyle/>
        <a:p>
          <a:r>
            <a:rPr lang="es-CL" b="1" dirty="0" smtClean="0">
              <a:solidFill>
                <a:schemeClr val="tx1"/>
              </a:solidFill>
            </a:rPr>
            <a:t>Tópicos relevantes para el Gobierno presentes en la Propuesta</a:t>
          </a:r>
          <a:endParaRPr lang="es-CL" dirty="0">
            <a:solidFill>
              <a:schemeClr val="tx1"/>
            </a:solidFill>
          </a:endParaRPr>
        </a:p>
      </dgm:t>
    </dgm:pt>
    <dgm:pt modelId="{68F9831B-00A9-4539-9FDA-0A2396E20D66}" type="parTrans" cxnId="{F3D80DD8-AF61-43EF-B113-E5D237E5E11C}">
      <dgm:prSet/>
      <dgm:spPr/>
      <dgm:t>
        <a:bodyPr/>
        <a:lstStyle/>
        <a:p>
          <a:endParaRPr lang="es-CL"/>
        </a:p>
      </dgm:t>
    </dgm:pt>
    <dgm:pt modelId="{F0D6DC99-5F64-4216-99C0-990C01162F17}" type="sibTrans" cxnId="{F3D80DD8-AF61-43EF-B113-E5D237E5E11C}">
      <dgm:prSet/>
      <dgm:spPr/>
      <dgm:t>
        <a:bodyPr/>
        <a:lstStyle/>
        <a:p>
          <a:endParaRPr lang="es-CL"/>
        </a:p>
      </dgm:t>
    </dgm:pt>
    <dgm:pt modelId="{BC6B9073-0881-4D84-9D2F-6AD16BAFCDE7}">
      <dgm:prSet/>
      <dgm:spPr/>
      <dgm:t>
        <a:bodyPr/>
        <a:lstStyle/>
        <a:p>
          <a:r>
            <a:rPr lang="es-CL" b="1" dirty="0" smtClean="0">
              <a:solidFill>
                <a:schemeClr val="tx1"/>
              </a:solidFill>
            </a:rPr>
            <a:t>Elementos específicos de la Propuesta</a:t>
          </a:r>
          <a:endParaRPr lang="es-CL" dirty="0">
            <a:solidFill>
              <a:schemeClr val="tx1"/>
            </a:solidFill>
          </a:endParaRPr>
        </a:p>
      </dgm:t>
    </dgm:pt>
    <dgm:pt modelId="{A1C1E87B-AF30-4DAA-B39C-BB527A402EF8}" type="parTrans" cxnId="{4904BEF4-B066-4C82-BC2E-4A7D895985A5}">
      <dgm:prSet/>
      <dgm:spPr/>
      <dgm:t>
        <a:bodyPr/>
        <a:lstStyle/>
        <a:p>
          <a:endParaRPr lang="es-CL"/>
        </a:p>
      </dgm:t>
    </dgm:pt>
    <dgm:pt modelId="{E38B53FB-5E25-45A8-A413-DA19B6419499}" type="sibTrans" cxnId="{4904BEF4-B066-4C82-BC2E-4A7D895985A5}">
      <dgm:prSet/>
      <dgm:spPr/>
      <dgm:t>
        <a:bodyPr/>
        <a:lstStyle/>
        <a:p>
          <a:endParaRPr lang="es-CL"/>
        </a:p>
      </dgm:t>
    </dgm:pt>
    <dgm:pt modelId="{7AABA427-A541-4239-A1D6-9E30862CF256}" type="pres">
      <dgm:prSet presAssocID="{F5D18836-92B3-4F86-B0A2-1C8D8A157AD6}" presName="linear" presStyleCnt="0">
        <dgm:presLayoutVars>
          <dgm:dir/>
          <dgm:resizeHandles val="exact"/>
        </dgm:presLayoutVars>
      </dgm:prSet>
      <dgm:spPr/>
      <dgm:t>
        <a:bodyPr/>
        <a:lstStyle/>
        <a:p>
          <a:endParaRPr lang="es-CL"/>
        </a:p>
      </dgm:t>
    </dgm:pt>
    <dgm:pt modelId="{E7DDA669-1BE9-41ED-A876-5A2BEF634CD3}" type="pres">
      <dgm:prSet presAssocID="{1856173A-DC95-4F9B-8588-7726D748E91B}" presName="comp" presStyleCnt="0"/>
      <dgm:spPr/>
    </dgm:pt>
    <dgm:pt modelId="{ED4B4661-1376-4FA8-8D8B-E653CED5B34E}" type="pres">
      <dgm:prSet presAssocID="{1856173A-DC95-4F9B-8588-7726D748E91B}" presName="box" presStyleLbl="node1" presStyleIdx="0" presStyleCnt="5"/>
      <dgm:spPr/>
      <dgm:t>
        <a:bodyPr/>
        <a:lstStyle/>
        <a:p>
          <a:endParaRPr lang="es-CL"/>
        </a:p>
      </dgm:t>
    </dgm:pt>
    <dgm:pt modelId="{DE1FAAD9-C6C4-48B7-8045-A86CD81E9A4A}" type="pres">
      <dgm:prSet presAssocID="{1856173A-DC95-4F9B-8588-7726D748E91B}" presName="img" presStyleLbl="fgImgPlace1" presStyleIdx="0" presStyleCnt="5" custScaleX="64491"/>
      <dgm:spPr/>
    </dgm:pt>
    <dgm:pt modelId="{DB70ED64-6A5D-4FBB-849B-C914188577D1}" type="pres">
      <dgm:prSet presAssocID="{1856173A-DC95-4F9B-8588-7726D748E91B}" presName="text" presStyleLbl="node1" presStyleIdx="0" presStyleCnt="5">
        <dgm:presLayoutVars>
          <dgm:bulletEnabled val="1"/>
        </dgm:presLayoutVars>
      </dgm:prSet>
      <dgm:spPr/>
      <dgm:t>
        <a:bodyPr/>
        <a:lstStyle/>
        <a:p>
          <a:endParaRPr lang="es-CL"/>
        </a:p>
      </dgm:t>
    </dgm:pt>
    <dgm:pt modelId="{E044A6C2-51A7-424B-9381-070BD8850DFB}" type="pres">
      <dgm:prSet presAssocID="{EA1148E2-EAAC-4561-98B3-605B57533DD6}" presName="spacer" presStyleCnt="0"/>
      <dgm:spPr/>
    </dgm:pt>
    <dgm:pt modelId="{DD389562-0108-4F08-8ADA-31525451C8B5}" type="pres">
      <dgm:prSet presAssocID="{1FEDE2E4-4F32-4767-8958-8419280F3C43}" presName="comp" presStyleCnt="0"/>
      <dgm:spPr/>
    </dgm:pt>
    <dgm:pt modelId="{87DA4816-D77A-442F-B103-39D7716C0136}" type="pres">
      <dgm:prSet presAssocID="{1FEDE2E4-4F32-4767-8958-8419280F3C43}" presName="box" presStyleLbl="node1" presStyleIdx="1" presStyleCnt="5"/>
      <dgm:spPr/>
      <dgm:t>
        <a:bodyPr/>
        <a:lstStyle/>
        <a:p>
          <a:endParaRPr lang="es-CL"/>
        </a:p>
      </dgm:t>
    </dgm:pt>
    <dgm:pt modelId="{CC6F5FD6-92B7-4C04-83FB-80C7AA1F44E4}" type="pres">
      <dgm:prSet presAssocID="{1FEDE2E4-4F32-4767-8958-8419280F3C43}" presName="img" presStyleLbl="fgImgPlace1" presStyleIdx="1" presStyleCnt="5" custScaleX="64491"/>
      <dgm:spPr/>
    </dgm:pt>
    <dgm:pt modelId="{DB8D90CE-DDF8-42B3-84C2-84F690751976}" type="pres">
      <dgm:prSet presAssocID="{1FEDE2E4-4F32-4767-8958-8419280F3C43}" presName="text" presStyleLbl="node1" presStyleIdx="1" presStyleCnt="5">
        <dgm:presLayoutVars>
          <dgm:bulletEnabled val="1"/>
        </dgm:presLayoutVars>
      </dgm:prSet>
      <dgm:spPr/>
      <dgm:t>
        <a:bodyPr/>
        <a:lstStyle/>
        <a:p>
          <a:endParaRPr lang="es-CL"/>
        </a:p>
      </dgm:t>
    </dgm:pt>
    <dgm:pt modelId="{1ABE7D59-4B31-4C6A-9721-4E83D915ED7F}" type="pres">
      <dgm:prSet presAssocID="{0402E2EB-195B-4DA4-9534-F7DCE9EE3F93}" presName="spacer" presStyleCnt="0"/>
      <dgm:spPr/>
    </dgm:pt>
    <dgm:pt modelId="{030098DF-4ECA-47CD-AF27-1A5E3DDBFA22}" type="pres">
      <dgm:prSet presAssocID="{4F5BE0F0-A3C8-44BD-A123-95D7FABDBF41}" presName="comp" presStyleCnt="0"/>
      <dgm:spPr/>
    </dgm:pt>
    <dgm:pt modelId="{EE1C22BF-73C3-4AED-BFD7-9F9B2849A07B}" type="pres">
      <dgm:prSet presAssocID="{4F5BE0F0-A3C8-44BD-A123-95D7FABDBF41}" presName="box" presStyleLbl="node1" presStyleIdx="2" presStyleCnt="5"/>
      <dgm:spPr/>
      <dgm:t>
        <a:bodyPr/>
        <a:lstStyle/>
        <a:p>
          <a:endParaRPr lang="es-CL"/>
        </a:p>
      </dgm:t>
    </dgm:pt>
    <dgm:pt modelId="{810CD045-8AD5-40ED-A6B2-3FF25E4CF221}" type="pres">
      <dgm:prSet presAssocID="{4F5BE0F0-A3C8-44BD-A123-95D7FABDBF41}" presName="img" presStyleLbl="fgImgPlace1" presStyleIdx="2" presStyleCnt="5" custScaleX="64491"/>
      <dgm:spPr/>
    </dgm:pt>
    <dgm:pt modelId="{594A3020-0E4B-4299-A843-529E8EFDE57F}" type="pres">
      <dgm:prSet presAssocID="{4F5BE0F0-A3C8-44BD-A123-95D7FABDBF41}" presName="text" presStyleLbl="node1" presStyleIdx="2" presStyleCnt="5">
        <dgm:presLayoutVars>
          <dgm:bulletEnabled val="1"/>
        </dgm:presLayoutVars>
      </dgm:prSet>
      <dgm:spPr/>
      <dgm:t>
        <a:bodyPr/>
        <a:lstStyle/>
        <a:p>
          <a:endParaRPr lang="es-CL"/>
        </a:p>
      </dgm:t>
    </dgm:pt>
    <dgm:pt modelId="{824C915D-4830-4526-B9F3-822F331F9820}" type="pres">
      <dgm:prSet presAssocID="{3438EAC7-22CD-4FE1-9895-1D02A4A088AC}" presName="spacer" presStyleCnt="0"/>
      <dgm:spPr/>
    </dgm:pt>
    <dgm:pt modelId="{0A4E5C7D-3476-427E-91CE-308FDB38339F}" type="pres">
      <dgm:prSet presAssocID="{A7528685-FEE9-4E2C-8C54-4827010676BE}" presName="comp" presStyleCnt="0"/>
      <dgm:spPr/>
    </dgm:pt>
    <dgm:pt modelId="{17CC9D88-6CAA-41B2-B2C8-C880AA5B8AC2}" type="pres">
      <dgm:prSet presAssocID="{A7528685-FEE9-4E2C-8C54-4827010676BE}" presName="box" presStyleLbl="node1" presStyleIdx="3" presStyleCnt="5"/>
      <dgm:spPr/>
      <dgm:t>
        <a:bodyPr/>
        <a:lstStyle/>
        <a:p>
          <a:endParaRPr lang="es-CL"/>
        </a:p>
      </dgm:t>
    </dgm:pt>
    <dgm:pt modelId="{74578809-55BB-414D-9D95-3612334C38B8}" type="pres">
      <dgm:prSet presAssocID="{A7528685-FEE9-4E2C-8C54-4827010676BE}" presName="img" presStyleLbl="fgImgPlace1" presStyleIdx="3" presStyleCnt="5" custScaleX="64491"/>
      <dgm:spPr/>
    </dgm:pt>
    <dgm:pt modelId="{A2FE1154-5E59-4777-BC82-F4037019DE0F}" type="pres">
      <dgm:prSet presAssocID="{A7528685-FEE9-4E2C-8C54-4827010676BE}" presName="text" presStyleLbl="node1" presStyleIdx="3" presStyleCnt="5">
        <dgm:presLayoutVars>
          <dgm:bulletEnabled val="1"/>
        </dgm:presLayoutVars>
      </dgm:prSet>
      <dgm:spPr/>
      <dgm:t>
        <a:bodyPr/>
        <a:lstStyle/>
        <a:p>
          <a:endParaRPr lang="es-CL"/>
        </a:p>
      </dgm:t>
    </dgm:pt>
    <dgm:pt modelId="{B9B8E4E2-61B5-4F2E-B090-C8E57B4AF104}" type="pres">
      <dgm:prSet presAssocID="{F0D6DC99-5F64-4216-99C0-990C01162F17}" presName="spacer" presStyleCnt="0"/>
      <dgm:spPr/>
    </dgm:pt>
    <dgm:pt modelId="{B4956FC3-BA26-4D94-AB73-019EC01D80DE}" type="pres">
      <dgm:prSet presAssocID="{BC6B9073-0881-4D84-9D2F-6AD16BAFCDE7}" presName="comp" presStyleCnt="0"/>
      <dgm:spPr/>
    </dgm:pt>
    <dgm:pt modelId="{F24A69BC-90B6-4EFD-8E23-0158A7EF3E1C}" type="pres">
      <dgm:prSet presAssocID="{BC6B9073-0881-4D84-9D2F-6AD16BAFCDE7}" presName="box" presStyleLbl="node1" presStyleIdx="4" presStyleCnt="5"/>
      <dgm:spPr/>
      <dgm:t>
        <a:bodyPr/>
        <a:lstStyle/>
        <a:p>
          <a:endParaRPr lang="es-CL"/>
        </a:p>
      </dgm:t>
    </dgm:pt>
    <dgm:pt modelId="{78CA0EE9-ACA5-4F12-8DE9-0A9D40D29DF1}" type="pres">
      <dgm:prSet presAssocID="{BC6B9073-0881-4D84-9D2F-6AD16BAFCDE7}" presName="img" presStyleLbl="fgImgPlace1" presStyleIdx="4" presStyleCnt="5" custScaleX="64491"/>
      <dgm:spPr/>
    </dgm:pt>
    <dgm:pt modelId="{51B0D59E-4EAC-4C45-911C-6175036729F9}" type="pres">
      <dgm:prSet presAssocID="{BC6B9073-0881-4D84-9D2F-6AD16BAFCDE7}" presName="text" presStyleLbl="node1" presStyleIdx="4" presStyleCnt="5">
        <dgm:presLayoutVars>
          <dgm:bulletEnabled val="1"/>
        </dgm:presLayoutVars>
      </dgm:prSet>
      <dgm:spPr/>
      <dgm:t>
        <a:bodyPr/>
        <a:lstStyle/>
        <a:p>
          <a:endParaRPr lang="es-CL"/>
        </a:p>
      </dgm:t>
    </dgm:pt>
  </dgm:ptLst>
  <dgm:cxnLst>
    <dgm:cxn modelId="{45DAB614-C690-4EEC-9028-2E3C0C1FCED4}" type="presOf" srcId="{4F5BE0F0-A3C8-44BD-A123-95D7FABDBF41}" destId="{EE1C22BF-73C3-4AED-BFD7-9F9B2849A07B}" srcOrd="0" destOrd="0" presId="urn:microsoft.com/office/officeart/2005/8/layout/vList4#1"/>
    <dgm:cxn modelId="{E881D7D0-6851-4969-BA10-31DEC9C02308}" type="presOf" srcId="{1FEDE2E4-4F32-4767-8958-8419280F3C43}" destId="{DB8D90CE-DDF8-42B3-84C2-84F690751976}" srcOrd="1" destOrd="0" presId="urn:microsoft.com/office/officeart/2005/8/layout/vList4#1"/>
    <dgm:cxn modelId="{B0C52601-F291-4C7A-9D03-B0ECCE8DACF5}" srcId="{F5D18836-92B3-4F86-B0A2-1C8D8A157AD6}" destId="{1856173A-DC95-4F9B-8588-7726D748E91B}" srcOrd="0" destOrd="0" parTransId="{191F806F-12DE-4816-A889-178608C14231}" sibTransId="{EA1148E2-EAAC-4561-98B3-605B57533DD6}"/>
    <dgm:cxn modelId="{66389939-BF12-495A-92C4-2F303D692D04}" type="presOf" srcId="{F5D18836-92B3-4F86-B0A2-1C8D8A157AD6}" destId="{7AABA427-A541-4239-A1D6-9E30862CF256}" srcOrd="0" destOrd="0" presId="urn:microsoft.com/office/officeart/2005/8/layout/vList4#1"/>
    <dgm:cxn modelId="{BEBEFFB4-EBE4-4F28-B9B8-3840C58F4227}" type="presOf" srcId="{1856173A-DC95-4F9B-8588-7726D748E91B}" destId="{DB70ED64-6A5D-4FBB-849B-C914188577D1}" srcOrd="1" destOrd="0" presId="urn:microsoft.com/office/officeart/2005/8/layout/vList4#1"/>
    <dgm:cxn modelId="{06CEBE27-F255-437A-B9C9-FE1B49A77AE8}" type="presOf" srcId="{BC6B9073-0881-4D84-9D2F-6AD16BAFCDE7}" destId="{51B0D59E-4EAC-4C45-911C-6175036729F9}" srcOrd="1" destOrd="0" presId="urn:microsoft.com/office/officeart/2005/8/layout/vList4#1"/>
    <dgm:cxn modelId="{1A36EA4C-F5AA-446F-8B85-7DD2F21BD823}" type="presOf" srcId="{A7528685-FEE9-4E2C-8C54-4827010676BE}" destId="{A2FE1154-5E59-4777-BC82-F4037019DE0F}" srcOrd="1" destOrd="0" presId="urn:microsoft.com/office/officeart/2005/8/layout/vList4#1"/>
    <dgm:cxn modelId="{4904BEF4-B066-4C82-BC2E-4A7D895985A5}" srcId="{F5D18836-92B3-4F86-B0A2-1C8D8A157AD6}" destId="{BC6B9073-0881-4D84-9D2F-6AD16BAFCDE7}" srcOrd="4" destOrd="0" parTransId="{A1C1E87B-AF30-4DAA-B39C-BB527A402EF8}" sibTransId="{E38B53FB-5E25-45A8-A413-DA19B6419499}"/>
    <dgm:cxn modelId="{2BCA8488-3539-4952-A9A2-CEE34C0DF882}" type="presOf" srcId="{1FEDE2E4-4F32-4767-8958-8419280F3C43}" destId="{87DA4816-D77A-442F-B103-39D7716C0136}" srcOrd="0" destOrd="0" presId="urn:microsoft.com/office/officeart/2005/8/layout/vList4#1"/>
    <dgm:cxn modelId="{F3D80DD8-AF61-43EF-B113-E5D237E5E11C}" srcId="{F5D18836-92B3-4F86-B0A2-1C8D8A157AD6}" destId="{A7528685-FEE9-4E2C-8C54-4827010676BE}" srcOrd="3" destOrd="0" parTransId="{68F9831B-00A9-4539-9FDA-0A2396E20D66}" sibTransId="{F0D6DC99-5F64-4216-99C0-990C01162F17}"/>
    <dgm:cxn modelId="{28CD36B7-948A-4F1B-AE34-B1D88FEA9796}" srcId="{F5D18836-92B3-4F86-B0A2-1C8D8A157AD6}" destId="{1FEDE2E4-4F32-4767-8958-8419280F3C43}" srcOrd="1" destOrd="0" parTransId="{409F15A9-E83D-43E2-9587-BEEF485EEAF4}" sibTransId="{0402E2EB-195B-4DA4-9534-F7DCE9EE3F93}"/>
    <dgm:cxn modelId="{ECA6D119-645A-4A59-9837-488D6DA57514}" type="presOf" srcId="{1856173A-DC95-4F9B-8588-7726D748E91B}" destId="{ED4B4661-1376-4FA8-8D8B-E653CED5B34E}" srcOrd="0" destOrd="0" presId="urn:microsoft.com/office/officeart/2005/8/layout/vList4#1"/>
    <dgm:cxn modelId="{EA3A849D-0A26-49EF-8C80-D4B1717FF58E}" srcId="{F5D18836-92B3-4F86-B0A2-1C8D8A157AD6}" destId="{4F5BE0F0-A3C8-44BD-A123-95D7FABDBF41}" srcOrd="2" destOrd="0" parTransId="{A70C3C6C-2708-482A-A200-67270291EB93}" sibTransId="{3438EAC7-22CD-4FE1-9895-1D02A4A088AC}"/>
    <dgm:cxn modelId="{5F8C3D69-FA94-497A-BADF-6B3D2F5ED082}" type="presOf" srcId="{4F5BE0F0-A3C8-44BD-A123-95D7FABDBF41}" destId="{594A3020-0E4B-4299-A843-529E8EFDE57F}" srcOrd="1" destOrd="0" presId="urn:microsoft.com/office/officeart/2005/8/layout/vList4#1"/>
    <dgm:cxn modelId="{822557F8-5A18-4AC8-A1F4-26BE326A1C18}" type="presOf" srcId="{BC6B9073-0881-4D84-9D2F-6AD16BAFCDE7}" destId="{F24A69BC-90B6-4EFD-8E23-0158A7EF3E1C}" srcOrd="0" destOrd="0" presId="urn:microsoft.com/office/officeart/2005/8/layout/vList4#1"/>
    <dgm:cxn modelId="{3A41817A-54E6-4DA4-9643-546CCE3C2CF8}" type="presOf" srcId="{A7528685-FEE9-4E2C-8C54-4827010676BE}" destId="{17CC9D88-6CAA-41B2-B2C8-C880AA5B8AC2}" srcOrd="0" destOrd="0" presId="urn:microsoft.com/office/officeart/2005/8/layout/vList4#1"/>
    <dgm:cxn modelId="{01919FCB-EE6E-4225-8367-74AA441C5049}" type="presParOf" srcId="{7AABA427-A541-4239-A1D6-9E30862CF256}" destId="{E7DDA669-1BE9-41ED-A876-5A2BEF634CD3}" srcOrd="0" destOrd="0" presId="urn:microsoft.com/office/officeart/2005/8/layout/vList4#1"/>
    <dgm:cxn modelId="{0AF84E1D-FA64-49EB-B654-B422A6196781}" type="presParOf" srcId="{E7DDA669-1BE9-41ED-A876-5A2BEF634CD3}" destId="{ED4B4661-1376-4FA8-8D8B-E653CED5B34E}" srcOrd="0" destOrd="0" presId="urn:microsoft.com/office/officeart/2005/8/layout/vList4#1"/>
    <dgm:cxn modelId="{F39E8106-E5F4-4379-9D27-83D25801057E}" type="presParOf" srcId="{E7DDA669-1BE9-41ED-A876-5A2BEF634CD3}" destId="{DE1FAAD9-C6C4-48B7-8045-A86CD81E9A4A}" srcOrd="1" destOrd="0" presId="urn:microsoft.com/office/officeart/2005/8/layout/vList4#1"/>
    <dgm:cxn modelId="{009285ED-F070-40C4-9902-92564F168F35}" type="presParOf" srcId="{E7DDA669-1BE9-41ED-A876-5A2BEF634CD3}" destId="{DB70ED64-6A5D-4FBB-849B-C914188577D1}" srcOrd="2" destOrd="0" presId="urn:microsoft.com/office/officeart/2005/8/layout/vList4#1"/>
    <dgm:cxn modelId="{09A6A83F-7645-436B-951E-32D062794775}" type="presParOf" srcId="{7AABA427-A541-4239-A1D6-9E30862CF256}" destId="{E044A6C2-51A7-424B-9381-070BD8850DFB}" srcOrd="1" destOrd="0" presId="urn:microsoft.com/office/officeart/2005/8/layout/vList4#1"/>
    <dgm:cxn modelId="{AFD54570-C8BA-48F2-B67C-D85001354F10}" type="presParOf" srcId="{7AABA427-A541-4239-A1D6-9E30862CF256}" destId="{DD389562-0108-4F08-8ADA-31525451C8B5}" srcOrd="2" destOrd="0" presId="urn:microsoft.com/office/officeart/2005/8/layout/vList4#1"/>
    <dgm:cxn modelId="{8F65FD07-0566-4C5A-9959-9711EB737823}" type="presParOf" srcId="{DD389562-0108-4F08-8ADA-31525451C8B5}" destId="{87DA4816-D77A-442F-B103-39D7716C0136}" srcOrd="0" destOrd="0" presId="urn:microsoft.com/office/officeart/2005/8/layout/vList4#1"/>
    <dgm:cxn modelId="{BB20658B-80FC-4B4A-95A9-17CBCBA0A825}" type="presParOf" srcId="{DD389562-0108-4F08-8ADA-31525451C8B5}" destId="{CC6F5FD6-92B7-4C04-83FB-80C7AA1F44E4}" srcOrd="1" destOrd="0" presId="urn:microsoft.com/office/officeart/2005/8/layout/vList4#1"/>
    <dgm:cxn modelId="{39EF795E-3331-4D5E-BF24-63228440DF6F}" type="presParOf" srcId="{DD389562-0108-4F08-8ADA-31525451C8B5}" destId="{DB8D90CE-DDF8-42B3-84C2-84F690751976}" srcOrd="2" destOrd="0" presId="urn:microsoft.com/office/officeart/2005/8/layout/vList4#1"/>
    <dgm:cxn modelId="{D6293B83-661A-4518-AA85-ACF0D74C40F3}" type="presParOf" srcId="{7AABA427-A541-4239-A1D6-9E30862CF256}" destId="{1ABE7D59-4B31-4C6A-9721-4E83D915ED7F}" srcOrd="3" destOrd="0" presId="urn:microsoft.com/office/officeart/2005/8/layout/vList4#1"/>
    <dgm:cxn modelId="{C4D20387-7C62-475B-8E5F-33C4596845A1}" type="presParOf" srcId="{7AABA427-A541-4239-A1D6-9E30862CF256}" destId="{030098DF-4ECA-47CD-AF27-1A5E3DDBFA22}" srcOrd="4" destOrd="0" presId="urn:microsoft.com/office/officeart/2005/8/layout/vList4#1"/>
    <dgm:cxn modelId="{5638E8D8-18DC-42BE-AD82-31956B4B140C}" type="presParOf" srcId="{030098DF-4ECA-47CD-AF27-1A5E3DDBFA22}" destId="{EE1C22BF-73C3-4AED-BFD7-9F9B2849A07B}" srcOrd="0" destOrd="0" presId="urn:microsoft.com/office/officeart/2005/8/layout/vList4#1"/>
    <dgm:cxn modelId="{E882589C-93E3-406D-B5C4-5FE4FF01ACB4}" type="presParOf" srcId="{030098DF-4ECA-47CD-AF27-1A5E3DDBFA22}" destId="{810CD045-8AD5-40ED-A6B2-3FF25E4CF221}" srcOrd="1" destOrd="0" presId="urn:microsoft.com/office/officeart/2005/8/layout/vList4#1"/>
    <dgm:cxn modelId="{8DEF0B91-2A86-4B92-9D0D-95996C1F8CF0}" type="presParOf" srcId="{030098DF-4ECA-47CD-AF27-1A5E3DDBFA22}" destId="{594A3020-0E4B-4299-A843-529E8EFDE57F}" srcOrd="2" destOrd="0" presId="urn:microsoft.com/office/officeart/2005/8/layout/vList4#1"/>
    <dgm:cxn modelId="{D6767431-B5CA-4C57-BD0E-7CAFE34258EE}" type="presParOf" srcId="{7AABA427-A541-4239-A1D6-9E30862CF256}" destId="{824C915D-4830-4526-B9F3-822F331F9820}" srcOrd="5" destOrd="0" presId="urn:microsoft.com/office/officeart/2005/8/layout/vList4#1"/>
    <dgm:cxn modelId="{B3D2857B-F808-4266-964B-F7AEC7BFD358}" type="presParOf" srcId="{7AABA427-A541-4239-A1D6-9E30862CF256}" destId="{0A4E5C7D-3476-427E-91CE-308FDB38339F}" srcOrd="6" destOrd="0" presId="urn:microsoft.com/office/officeart/2005/8/layout/vList4#1"/>
    <dgm:cxn modelId="{644040FC-FB4C-4DBE-9D3B-8C5844941787}" type="presParOf" srcId="{0A4E5C7D-3476-427E-91CE-308FDB38339F}" destId="{17CC9D88-6CAA-41B2-B2C8-C880AA5B8AC2}" srcOrd="0" destOrd="0" presId="urn:microsoft.com/office/officeart/2005/8/layout/vList4#1"/>
    <dgm:cxn modelId="{043FBAB2-20E8-4BE4-A13D-4C19FAE12571}" type="presParOf" srcId="{0A4E5C7D-3476-427E-91CE-308FDB38339F}" destId="{74578809-55BB-414D-9D95-3612334C38B8}" srcOrd="1" destOrd="0" presId="urn:microsoft.com/office/officeart/2005/8/layout/vList4#1"/>
    <dgm:cxn modelId="{7CA4A080-06D7-47B0-BBF7-1B4A4BFC0B51}" type="presParOf" srcId="{0A4E5C7D-3476-427E-91CE-308FDB38339F}" destId="{A2FE1154-5E59-4777-BC82-F4037019DE0F}" srcOrd="2" destOrd="0" presId="urn:microsoft.com/office/officeart/2005/8/layout/vList4#1"/>
    <dgm:cxn modelId="{DD8CAC3F-C458-487E-9353-1BF232F35789}" type="presParOf" srcId="{7AABA427-A541-4239-A1D6-9E30862CF256}" destId="{B9B8E4E2-61B5-4F2E-B090-C8E57B4AF104}" srcOrd="7" destOrd="0" presId="urn:microsoft.com/office/officeart/2005/8/layout/vList4#1"/>
    <dgm:cxn modelId="{AFDFAAD2-E03A-4D78-9154-0BC16CCDAEEC}" type="presParOf" srcId="{7AABA427-A541-4239-A1D6-9E30862CF256}" destId="{B4956FC3-BA26-4D94-AB73-019EC01D80DE}" srcOrd="8" destOrd="0" presId="urn:microsoft.com/office/officeart/2005/8/layout/vList4#1"/>
    <dgm:cxn modelId="{B6BC5BD3-EEC4-403E-A509-0EDA3FEAB8D0}" type="presParOf" srcId="{B4956FC3-BA26-4D94-AB73-019EC01D80DE}" destId="{F24A69BC-90B6-4EFD-8E23-0158A7EF3E1C}" srcOrd="0" destOrd="0" presId="urn:microsoft.com/office/officeart/2005/8/layout/vList4#1"/>
    <dgm:cxn modelId="{CA2401EB-3FED-457F-8E75-BD0468DDE4C8}" type="presParOf" srcId="{B4956FC3-BA26-4D94-AB73-019EC01D80DE}" destId="{78CA0EE9-ACA5-4F12-8DE9-0A9D40D29DF1}" srcOrd="1" destOrd="0" presId="urn:microsoft.com/office/officeart/2005/8/layout/vList4#1"/>
    <dgm:cxn modelId="{D0E240F8-8D21-44CE-A819-CB7A88FCE8E6}" type="presParOf" srcId="{B4956FC3-BA26-4D94-AB73-019EC01D80DE}" destId="{51B0D59E-4EAC-4C45-911C-6175036729F9}"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C3DFF4-3930-4BA4-BAA2-D8E5F4F91470}" type="doc">
      <dgm:prSet loTypeId="urn:microsoft.com/office/officeart/2008/layout/LinedList" loCatId="list" qsTypeId="urn:microsoft.com/office/officeart/2005/8/quickstyle/simple2" qsCatId="simple" csTypeId="urn:microsoft.com/office/officeart/2005/8/colors/accent0_2" csCatId="mainScheme" phldr="1"/>
      <dgm:spPr/>
      <dgm:t>
        <a:bodyPr/>
        <a:lstStyle/>
        <a:p>
          <a:endParaRPr lang="es-CL"/>
        </a:p>
      </dgm:t>
    </dgm:pt>
    <dgm:pt modelId="{F320253F-D329-48C8-A006-67B44586A3C1}">
      <dgm:prSet phldrT="[Texto]"/>
      <dgm:spPr/>
      <dgm:t>
        <a:bodyPr/>
        <a:lstStyle/>
        <a:p>
          <a:r>
            <a:rPr lang="es-CL" dirty="0" smtClean="0"/>
            <a:t>Baja relación Planta / Contrata.</a:t>
          </a:r>
          <a:endParaRPr lang="es-CL" dirty="0"/>
        </a:p>
      </dgm:t>
    </dgm:pt>
    <dgm:pt modelId="{BC0E6EFB-27ED-4AE4-BB6B-F065D9D28446}" type="parTrans" cxnId="{75BF7DF5-C56B-4D0D-A83A-D12FBCA902B1}">
      <dgm:prSet/>
      <dgm:spPr/>
      <dgm:t>
        <a:bodyPr/>
        <a:lstStyle/>
        <a:p>
          <a:endParaRPr lang="es-CL"/>
        </a:p>
      </dgm:t>
    </dgm:pt>
    <dgm:pt modelId="{8959DD5B-29D1-4437-B916-3A48CA1C2C39}" type="sibTrans" cxnId="{75BF7DF5-C56B-4D0D-A83A-D12FBCA902B1}">
      <dgm:prSet/>
      <dgm:spPr/>
      <dgm:t>
        <a:bodyPr/>
        <a:lstStyle/>
        <a:p>
          <a:endParaRPr lang="es-CL"/>
        </a:p>
      </dgm:t>
    </dgm:pt>
    <dgm:pt modelId="{8B2CA2B1-3E57-47F6-A53B-1D35A4BA1EBB}">
      <dgm:prSet/>
      <dgm:spPr/>
      <dgm:t>
        <a:bodyPr/>
        <a:lstStyle/>
        <a:p>
          <a:r>
            <a:rPr lang="es-CL" smtClean="0"/>
            <a:t>Dispersión en funciones, que no es del todo consistente con el estamento al que pertenecen los funcionarios. Esto es especialmente importante en el estamento de Fiscalizadores.</a:t>
          </a:r>
          <a:endParaRPr lang="es-CL" dirty="0" smtClean="0"/>
        </a:p>
      </dgm:t>
    </dgm:pt>
    <dgm:pt modelId="{52485872-828D-4347-9DAB-5F8F0B49966A}" type="parTrans" cxnId="{60E9E061-65A3-47EB-9B5A-04336BEB84F6}">
      <dgm:prSet/>
      <dgm:spPr/>
      <dgm:t>
        <a:bodyPr/>
        <a:lstStyle/>
        <a:p>
          <a:endParaRPr lang="es-CL"/>
        </a:p>
      </dgm:t>
    </dgm:pt>
    <dgm:pt modelId="{48323614-369F-45F6-9801-7700AC61178E}" type="sibTrans" cxnId="{60E9E061-65A3-47EB-9B5A-04336BEB84F6}">
      <dgm:prSet/>
      <dgm:spPr/>
      <dgm:t>
        <a:bodyPr/>
        <a:lstStyle/>
        <a:p>
          <a:endParaRPr lang="es-CL"/>
        </a:p>
      </dgm:t>
    </dgm:pt>
    <dgm:pt modelId="{DDC15766-2AD8-42C4-AAD0-4FFF3221DFEB}">
      <dgm:prSet/>
      <dgm:spPr/>
      <dgm:t>
        <a:bodyPr/>
        <a:lstStyle/>
        <a:p>
          <a:r>
            <a:rPr lang="es-CL" smtClean="0"/>
            <a:t>Poca movilidad en carrera funcionaria, existiendo también “estrangulamientos” en la estructura de las plantas.</a:t>
          </a:r>
          <a:endParaRPr lang="es-CL" dirty="0" smtClean="0"/>
        </a:p>
      </dgm:t>
    </dgm:pt>
    <dgm:pt modelId="{4BEEC12C-E7D9-4611-BFCD-6DDF3E0DFC10}" type="parTrans" cxnId="{3E1F7F53-C8FD-4BD0-B348-BB567AF1326E}">
      <dgm:prSet/>
      <dgm:spPr/>
      <dgm:t>
        <a:bodyPr/>
        <a:lstStyle/>
        <a:p>
          <a:endParaRPr lang="es-CL"/>
        </a:p>
      </dgm:t>
    </dgm:pt>
    <dgm:pt modelId="{19A33919-2757-46A2-8656-25708009FDE7}" type="sibTrans" cxnId="{3E1F7F53-C8FD-4BD0-B348-BB567AF1326E}">
      <dgm:prSet/>
      <dgm:spPr/>
      <dgm:t>
        <a:bodyPr/>
        <a:lstStyle/>
        <a:p>
          <a:endParaRPr lang="es-CL"/>
        </a:p>
      </dgm:t>
    </dgm:pt>
    <dgm:pt modelId="{F6E65A82-5132-496C-B237-64F761339237}">
      <dgm:prSet/>
      <dgm:spPr/>
      <dgm:t>
        <a:bodyPr/>
        <a:lstStyle/>
        <a:p>
          <a:r>
            <a:rPr lang="es-CL" smtClean="0"/>
            <a:t>Dificultades para la retención de algunas categorías profesionales  (ejemplo: abogados).</a:t>
          </a:r>
          <a:endParaRPr lang="es-CL" dirty="0" smtClean="0"/>
        </a:p>
      </dgm:t>
    </dgm:pt>
    <dgm:pt modelId="{4D98E0AC-1D62-43C4-98DB-CE397900E79B}" type="parTrans" cxnId="{9DD6D9FA-0C5D-4428-8517-A24C19D952F6}">
      <dgm:prSet/>
      <dgm:spPr/>
      <dgm:t>
        <a:bodyPr/>
        <a:lstStyle/>
        <a:p>
          <a:endParaRPr lang="es-CL"/>
        </a:p>
      </dgm:t>
    </dgm:pt>
    <dgm:pt modelId="{A69818A0-0F6D-47E5-B28F-AA5ECFEC3F3C}" type="sibTrans" cxnId="{9DD6D9FA-0C5D-4428-8517-A24C19D952F6}">
      <dgm:prSet/>
      <dgm:spPr/>
      <dgm:t>
        <a:bodyPr/>
        <a:lstStyle/>
        <a:p>
          <a:endParaRPr lang="es-CL"/>
        </a:p>
      </dgm:t>
    </dgm:pt>
    <dgm:pt modelId="{3D5E617B-E392-4384-894D-6F53E3C79FD4}">
      <dgm:prSet/>
      <dgm:spPr/>
      <dgm:t>
        <a:bodyPr/>
        <a:lstStyle/>
        <a:p>
          <a:r>
            <a:rPr lang="es-CL" smtClean="0"/>
            <a:t>Existencia de jefaturas no reconocidas en la estructura formal, junto con bajos incentivos para asumir funciones de dirección o jefatura.</a:t>
          </a:r>
          <a:endParaRPr lang="es-CL" dirty="0" smtClean="0"/>
        </a:p>
      </dgm:t>
    </dgm:pt>
    <dgm:pt modelId="{48682DD3-066A-44A1-8F7C-6FF0C46853D3}" type="parTrans" cxnId="{740B6C53-9581-434E-A1F3-A7FB79EED8AC}">
      <dgm:prSet/>
      <dgm:spPr/>
      <dgm:t>
        <a:bodyPr/>
        <a:lstStyle/>
        <a:p>
          <a:endParaRPr lang="es-CL"/>
        </a:p>
      </dgm:t>
    </dgm:pt>
    <dgm:pt modelId="{DAD9225F-21FC-4D63-BF0A-3C09FC6459E4}" type="sibTrans" cxnId="{740B6C53-9581-434E-A1F3-A7FB79EED8AC}">
      <dgm:prSet/>
      <dgm:spPr/>
      <dgm:t>
        <a:bodyPr/>
        <a:lstStyle/>
        <a:p>
          <a:endParaRPr lang="es-CL"/>
        </a:p>
      </dgm:t>
    </dgm:pt>
    <dgm:pt modelId="{5EC91F08-AA78-40F8-AB08-F88906ADA137}">
      <dgm:prSet/>
      <dgm:spPr/>
      <dgm:t>
        <a:bodyPr/>
        <a:lstStyle/>
        <a:p>
          <a:r>
            <a:rPr lang="es-CL" smtClean="0"/>
            <a:t>Necesidades de labores fiscalización en horario inhábil, sábados, domingos y festivos, que no han sido satisfechas.</a:t>
          </a:r>
          <a:endParaRPr lang="es-CL" dirty="0" smtClean="0"/>
        </a:p>
      </dgm:t>
    </dgm:pt>
    <dgm:pt modelId="{32855142-20B8-4198-B978-77AAE1D7E2FC}" type="parTrans" cxnId="{A167881C-48A7-4235-AC72-A10E7B2FABA6}">
      <dgm:prSet/>
      <dgm:spPr/>
      <dgm:t>
        <a:bodyPr/>
        <a:lstStyle/>
        <a:p>
          <a:endParaRPr lang="es-CL"/>
        </a:p>
      </dgm:t>
    </dgm:pt>
    <dgm:pt modelId="{7F4303F9-A8A4-4A3E-9AB2-5C3AC6E9C938}" type="sibTrans" cxnId="{A167881C-48A7-4235-AC72-A10E7B2FABA6}">
      <dgm:prSet/>
      <dgm:spPr/>
      <dgm:t>
        <a:bodyPr/>
        <a:lstStyle/>
        <a:p>
          <a:endParaRPr lang="es-CL"/>
        </a:p>
      </dgm:t>
    </dgm:pt>
    <dgm:pt modelId="{3AD31409-F8C8-4C48-BC18-E1481095D5F9}" type="pres">
      <dgm:prSet presAssocID="{3DC3DFF4-3930-4BA4-BAA2-D8E5F4F91470}" presName="vert0" presStyleCnt="0">
        <dgm:presLayoutVars>
          <dgm:dir/>
          <dgm:animOne val="branch"/>
          <dgm:animLvl val="lvl"/>
        </dgm:presLayoutVars>
      </dgm:prSet>
      <dgm:spPr/>
      <dgm:t>
        <a:bodyPr/>
        <a:lstStyle/>
        <a:p>
          <a:endParaRPr lang="es-CL"/>
        </a:p>
      </dgm:t>
    </dgm:pt>
    <dgm:pt modelId="{28AC739C-DF3D-49E6-8EFF-72947D12F7BD}" type="pres">
      <dgm:prSet presAssocID="{F320253F-D329-48C8-A006-67B44586A3C1}" presName="thickLine" presStyleLbl="alignNode1" presStyleIdx="0" presStyleCnt="6"/>
      <dgm:spPr/>
    </dgm:pt>
    <dgm:pt modelId="{89544ED9-A123-44E4-BE21-1CE2397C84AE}" type="pres">
      <dgm:prSet presAssocID="{F320253F-D329-48C8-A006-67B44586A3C1}" presName="horz1" presStyleCnt="0"/>
      <dgm:spPr/>
    </dgm:pt>
    <dgm:pt modelId="{7DB49909-9B31-4D17-86EE-6A22FAD4AC2A}" type="pres">
      <dgm:prSet presAssocID="{F320253F-D329-48C8-A006-67B44586A3C1}" presName="tx1" presStyleLbl="revTx" presStyleIdx="0" presStyleCnt="6"/>
      <dgm:spPr/>
      <dgm:t>
        <a:bodyPr/>
        <a:lstStyle/>
        <a:p>
          <a:endParaRPr lang="es-CL"/>
        </a:p>
      </dgm:t>
    </dgm:pt>
    <dgm:pt modelId="{84CBB92A-C5A1-4DE9-BFDD-BC0853E07EEA}" type="pres">
      <dgm:prSet presAssocID="{F320253F-D329-48C8-A006-67B44586A3C1}" presName="vert1" presStyleCnt="0"/>
      <dgm:spPr/>
    </dgm:pt>
    <dgm:pt modelId="{B302D1D1-1040-47A8-B536-4673D974968A}" type="pres">
      <dgm:prSet presAssocID="{8B2CA2B1-3E57-47F6-A53B-1D35A4BA1EBB}" presName="thickLine" presStyleLbl="alignNode1" presStyleIdx="1" presStyleCnt="6"/>
      <dgm:spPr/>
    </dgm:pt>
    <dgm:pt modelId="{019C0314-E1A8-42A3-BB31-760B3EA319A3}" type="pres">
      <dgm:prSet presAssocID="{8B2CA2B1-3E57-47F6-A53B-1D35A4BA1EBB}" presName="horz1" presStyleCnt="0"/>
      <dgm:spPr/>
    </dgm:pt>
    <dgm:pt modelId="{55EC4DE5-BA3D-4AA1-9708-AEAB96452270}" type="pres">
      <dgm:prSet presAssocID="{8B2CA2B1-3E57-47F6-A53B-1D35A4BA1EBB}" presName="tx1" presStyleLbl="revTx" presStyleIdx="1" presStyleCnt="6"/>
      <dgm:spPr/>
      <dgm:t>
        <a:bodyPr/>
        <a:lstStyle/>
        <a:p>
          <a:endParaRPr lang="es-CL"/>
        </a:p>
      </dgm:t>
    </dgm:pt>
    <dgm:pt modelId="{998E62EF-D0D0-4624-9529-56DB7236CDEE}" type="pres">
      <dgm:prSet presAssocID="{8B2CA2B1-3E57-47F6-A53B-1D35A4BA1EBB}" presName="vert1" presStyleCnt="0"/>
      <dgm:spPr/>
    </dgm:pt>
    <dgm:pt modelId="{3FF6A949-2810-49AA-8A37-D87BDFA29F34}" type="pres">
      <dgm:prSet presAssocID="{DDC15766-2AD8-42C4-AAD0-4FFF3221DFEB}" presName="thickLine" presStyleLbl="alignNode1" presStyleIdx="2" presStyleCnt="6"/>
      <dgm:spPr/>
    </dgm:pt>
    <dgm:pt modelId="{E2B152B3-6712-42E6-BF17-9B290C419D6A}" type="pres">
      <dgm:prSet presAssocID="{DDC15766-2AD8-42C4-AAD0-4FFF3221DFEB}" presName="horz1" presStyleCnt="0"/>
      <dgm:spPr/>
    </dgm:pt>
    <dgm:pt modelId="{42651645-428C-4797-A1E1-9782B3477DC7}" type="pres">
      <dgm:prSet presAssocID="{DDC15766-2AD8-42C4-AAD0-4FFF3221DFEB}" presName="tx1" presStyleLbl="revTx" presStyleIdx="2" presStyleCnt="6"/>
      <dgm:spPr/>
      <dgm:t>
        <a:bodyPr/>
        <a:lstStyle/>
        <a:p>
          <a:endParaRPr lang="es-CL"/>
        </a:p>
      </dgm:t>
    </dgm:pt>
    <dgm:pt modelId="{DC7C5B83-3F2F-4C7D-8354-590DD7DEC6B9}" type="pres">
      <dgm:prSet presAssocID="{DDC15766-2AD8-42C4-AAD0-4FFF3221DFEB}" presName="vert1" presStyleCnt="0"/>
      <dgm:spPr/>
    </dgm:pt>
    <dgm:pt modelId="{5BE05548-BB4A-46AF-9D47-AD017FC50B4D}" type="pres">
      <dgm:prSet presAssocID="{F6E65A82-5132-496C-B237-64F761339237}" presName="thickLine" presStyleLbl="alignNode1" presStyleIdx="3" presStyleCnt="6"/>
      <dgm:spPr/>
    </dgm:pt>
    <dgm:pt modelId="{AECDE3E1-5C69-490E-A308-D62BC99750F5}" type="pres">
      <dgm:prSet presAssocID="{F6E65A82-5132-496C-B237-64F761339237}" presName="horz1" presStyleCnt="0"/>
      <dgm:spPr/>
    </dgm:pt>
    <dgm:pt modelId="{AB0A49F8-E290-4539-8B27-DA0CECD97FF6}" type="pres">
      <dgm:prSet presAssocID="{F6E65A82-5132-496C-B237-64F761339237}" presName="tx1" presStyleLbl="revTx" presStyleIdx="3" presStyleCnt="6"/>
      <dgm:spPr/>
      <dgm:t>
        <a:bodyPr/>
        <a:lstStyle/>
        <a:p>
          <a:endParaRPr lang="es-CL"/>
        </a:p>
      </dgm:t>
    </dgm:pt>
    <dgm:pt modelId="{95193CA3-E322-49B0-A79C-9B0D68235AD9}" type="pres">
      <dgm:prSet presAssocID="{F6E65A82-5132-496C-B237-64F761339237}" presName="vert1" presStyleCnt="0"/>
      <dgm:spPr/>
    </dgm:pt>
    <dgm:pt modelId="{B819520C-FA69-40FA-9888-EEE53F3D36EA}" type="pres">
      <dgm:prSet presAssocID="{3D5E617B-E392-4384-894D-6F53E3C79FD4}" presName="thickLine" presStyleLbl="alignNode1" presStyleIdx="4" presStyleCnt="6"/>
      <dgm:spPr/>
    </dgm:pt>
    <dgm:pt modelId="{30B788BD-D18E-4CEE-BE50-5DBCB738DF87}" type="pres">
      <dgm:prSet presAssocID="{3D5E617B-E392-4384-894D-6F53E3C79FD4}" presName="horz1" presStyleCnt="0"/>
      <dgm:spPr/>
    </dgm:pt>
    <dgm:pt modelId="{A4C1F683-E87D-4048-B1BF-BB0016F33CEF}" type="pres">
      <dgm:prSet presAssocID="{3D5E617B-E392-4384-894D-6F53E3C79FD4}" presName="tx1" presStyleLbl="revTx" presStyleIdx="4" presStyleCnt="6"/>
      <dgm:spPr/>
      <dgm:t>
        <a:bodyPr/>
        <a:lstStyle/>
        <a:p>
          <a:endParaRPr lang="es-CL"/>
        </a:p>
      </dgm:t>
    </dgm:pt>
    <dgm:pt modelId="{A895BAAC-AA3E-45A5-AB18-FFD5DE32D48B}" type="pres">
      <dgm:prSet presAssocID="{3D5E617B-E392-4384-894D-6F53E3C79FD4}" presName="vert1" presStyleCnt="0"/>
      <dgm:spPr/>
    </dgm:pt>
    <dgm:pt modelId="{14B7E077-D676-4CA5-AD12-4B907538EB1A}" type="pres">
      <dgm:prSet presAssocID="{5EC91F08-AA78-40F8-AB08-F88906ADA137}" presName="thickLine" presStyleLbl="alignNode1" presStyleIdx="5" presStyleCnt="6"/>
      <dgm:spPr/>
    </dgm:pt>
    <dgm:pt modelId="{5218D081-94DF-4E6C-ADC4-91F033D36C2D}" type="pres">
      <dgm:prSet presAssocID="{5EC91F08-AA78-40F8-AB08-F88906ADA137}" presName="horz1" presStyleCnt="0"/>
      <dgm:spPr/>
    </dgm:pt>
    <dgm:pt modelId="{1A16D35F-DF9A-4A63-B0AF-C8C8E32D2523}" type="pres">
      <dgm:prSet presAssocID="{5EC91F08-AA78-40F8-AB08-F88906ADA137}" presName="tx1" presStyleLbl="revTx" presStyleIdx="5" presStyleCnt="6"/>
      <dgm:spPr/>
      <dgm:t>
        <a:bodyPr/>
        <a:lstStyle/>
        <a:p>
          <a:endParaRPr lang="es-CL"/>
        </a:p>
      </dgm:t>
    </dgm:pt>
    <dgm:pt modelId="{B0E3F1EC-F6BE-470B-B64E-632C3B6821A7}" type="pres">
      <dgm:prSet presAssocID="{5EC91F08-AA78-40F8-AB08-F88906ADA137}" presName="vert1" presStyleCnt="0"/>
      <dgm:spPr/>
    </dgm:pt>
  </dgm:ptLst>
  <dgm:cxnLst>
    <dgm:cxn modelId="{7B1E9B97-A453-41B1-A0FA-6B45D5D92592}" type="presOf" srcId="{F6E65A82-5132-496C-B237-64F761339237}" destId="{AB0A49F8-E290-4539-8B27-DA0CECD97FF6}" srcOrd="0" destOrd="0" presId="urn:microsoft.com/office/officeart/2008/layout/LinedList"/>
    <dgm:cxn modelId="{4D0E99BD-0BBA-4499-BB19-F22F0AF6E279}" type="presOf" srcId="{5EC91F08-AA78-40F8-AB08-F88906ADA137}" destId="{1A16D35F-DF9A-4A63-B0AF-C8C8E32D2523}" srcOrd="0" destOrd="0" presId="urn:microsoft.com/office/officeart/2008/layout/LinedList"/>
    <dgm:cxn modelId="{A1463C97-5F25-4ED9-BB04-DED5AEBCD0A8}" type="presOf" srcId="{F320253F-D329-48C8-A006-67B44586A3C1}" destId="{7DB49909-9B31-4D17-86EE-6A22FAD4AC2A}" srcOrd="0" destOrd="0" presId="urn:microsoft.com/office/officeart/2008/layout/LinedList"/>
    <dgm:cxn modelId="{740B6C53-9581-434E-A1F3-A7FB79EED8AC}" srcId="{3DC3DFF4-3930-4BA4-BAA2-D8E5F4F91470}" destId="{3D5E617B-E392-4384-894D-6F53E3C79FD4}" srcOrd="4" destOrd="0" parTransId="{48682DD3-066A-44A1-8F7C-6FF0C46853D3}" sibTransId="{DAD9225F-21FC-4D63-BF0A-3C09FC6459E4}"/>
    <dgm:cxn modelId="{3E1F7F53-C8FD-4BD0-B348-BB567AF1326E}" srcId="{3DC3DFF4-3930-4BA4-BAA2-D8E5F4F91470}" destId="{DDC15766-2AD8-42C4-AAD0-4FFF3221DFEB}" srcOrd="2" destOrd="0" parTransId="{4BEEC12C-E7D9-4611-BFCD-6DDF3E0DFC10}" sibTransId="{19A33919-2757-46A2-8656-25708009FDE7}"/>
    <dgm:cxn modelId="{9DD6D9FA-0C5D-4428-8517-A24C19D952F6}" srcId="{3DC3DFF4-3930-4BA4-BAA2-D8E5F4F91470}" destId="{F6E65A82-5132-496C-B237-64F761339237}" srcOrd="3" destOrd="0" parTransId="{4D98E0AC-1D62-43C4-98DB-CE397900E79B}" sibTransId="{A69818A0-0F6D-47E5-B28F-AA5ECFEC3F3C}"/>
    <dgm:cxn modelId="{60E9E061-65A3-47EB-9B5A-04336BEB84F6}" srcId="{3DC3DFF4-3930-4BA4-BAA2-D8E5F4F91470}" destId="{8B2CA2B1-3E57-47F6-A53B-1D35A4BA1EBB}" srcOrd="1" destOrd="0" parTransId="{52485872-828D-4347-9DAB-5F8F0B49966A}" sibTransId="{48323614-369F-45F6-9801-7700AC61178E}"/>
    <dgm:cxn modelId="{3D799926-7BD8-470C-A70F-2B86D2EA3D61}" type="presOf" srcId="{8B2CA2B1-3E57-47F6-A53B-1D35A4BA1EBB}" destId="{55EC4DE5-BA3D-4AA1-9708-AEAB96452270}" srcOrd="0" destOrd="0" presId="urn:microsoft.com/office/officeart/2008/layout/LinedList"/>
    <dgm:cxn modelId="{75BF7DF5-C56B-4D0D-A83A-D12FBCA902B1}" srcId="{3DC3DFF4-3930-4BA4-BAA2-D8E5F4F91470}" destId="{F320253F-D329-48C8-A006-67B44586A3C1}" srcOrd="0" destOrd="0" parTransId="{BC0E6EFB-27ED-4AE4-BB6B-F065D9D28446}" sibTransId="{8959DD5B-29D1-4437-B916-3A48CA1C2C39}"/>
    <dgm:cxn modelId="{CBF7D8CB-BF4C-4C14-90F4-0D1958BA08AB}" type="presOf" srcId="{3D5E617B-E392-4384-894D-6F53E3C79FD4}" destId="{A4C1F683-E87D-4048-B1BF-BB0016F33CEF}" srcOrd="0" destOrd="0" presId="urn:microsoft.com/office/officeart/2008/layout/LinedList"/>
    <dgm:cxn modelId="{0AC5795B-5FFF-40B0-A309-2A1211854B95}" type="presOf" srcId="{3DC3DFF4-3930-4BA4-BAA2-D8E5F4F91470}" destId="{3AD31409-F8C8-4C48-BC18-E1481095D5F9}" srcOrd="0" destOrd="0" presId="urn:microsoft.com/office/officeart/2008/layout/LinedList"/>
    <dgm:cxn modelId="{0A0351B9-02FC-40F3-AB81-BC60A7242C2E}" type="presOf" srcId="{DDC15766-2AD8-42C4-AAD0-4FFF3221DFEB}" destId="{42651645-428C-4797-A1E1-9782B3477DC7}" srcOrd="0" destOrd="0" presId="urn:microsoft.com/office/officeart/2008/layout/LinedList"/>
    <dgm:cxn modelId="{A167881C-48A7-4235-AC72-A10E7B2FABA6}" srcId="{3DC3DFF4-3930-4BA4-BAA2-D8E5F4F91470}" destId="{5EC91F08-AA78-40F8-AB08-F88906ADA137}" srcOrd="5" destOrd="0" parTransId="{32855142-20B8-4198-B978-77AAE1D7E2FC}" sibTransId="{7F4303F9-A8A4-4A3E-9AB2-5C3AC6E9C938}"/>
    <dgm:cxn modelId="{1298B8ED-D725-4B0B-B6A3-01DF60C2609A}" type="presParOf" srcId="{3AD31409-F8C8-4C48-BC18-E1481095D5F9}" destId="{28AC739C-DF3D-49E6-8EFF-72947D12F7BD}" srcOrd="0" destOrd="0" presId="urn:microsoft.com/office/officeart/2008/layout/LinedList"/>
    <dgm:cxn modelId="{5A9212D8-BAA0-4700-85A7-885ED3E0963C}" type="presParOf" srcId="{3AD31409-F8C8-4C48-BC18-E1481095D5F9}" destId="{89544ED9-A123-44E4-BE21-1CE2397C84AE}" srcOrd="1" destOrd="0" presId="urn:microsoft.com/office/officeart/2008/layout/LinedList"/>
    <dgm:cxn modelId="{88208E4C-22A1-4A8B-A5CB-22A24F65FD5C}" type="presParOf" srcId="{89544ED9-A123-44E4-BE21-1CE2397C84AE}" destId="{7DB49909-9B31-4D17-86EE-6A22FAD4AC2A}" srcOrd="0" destOrd="0" presId="urn:microsoft.com/office/officeart/2008/layout/LinedList"/>
    <dgm:cxn modelId="{3108B3F5-66D3-4DB6-BE82-599C9A0D20A2}" type="presParOf" srcId="{89544ED9-A123-44E4-BE21-1CE2397C84AE}" destId="{84CBB92A-C5A1-4DE9-BFDD-BC0853E07EEA}" srcOrd="1" destOrd="0" presId="urn:microsoft.com/office/officeart/2008/layout/LinedList"/>
    <dgm:cxn modelId="{6D1670A0-7CB1-480F-9D1A-CC59BFC881DC}" type="presParOf" srcId="{3AD31409-F8C8-4C48-BC18-E1481095D5F9}" destId="{B302D1D1-1040-47A8-B536-4673D974968A}" srcOrd="2" destOrd="0" presId="urn:microsoft.com/office/officeart/2008/layout/LinedList"/>
    <dgm:cxn modelId="{F506790C-22A1-4C06-8A06-5F9DD6207F41}" type="presParOf" srcId="{3AD31409-F8C8-4C48-BC18-E1481095D5F9}" destId="{019C0314-E1A8-42A3-BB31-760B3EA319A3}" srcOrd="3" destOrd="0" presId="urn:microsoft.com/office/officeart/2008/layout/LinedList"/>
    <dgm:cxn modelId="{F5E3C7F2-FBBC-4374-8524-7852960ED91B}" type="presParOf" srcId="{019C0314-E1A8-42A3-BB31-760B3EA319A3}" destId="{55EC4DE5-BA3D-4AA1-9708-AEAB96452270}" srcOrd="0" destOrd="0" presId="urn:microsoft.com/office/officeart/2008/layout/LinedList"/>
    <dgm:cxn modelId="{DAC973B9-7157-4EC8-A35E-691B226719C4}" type="presParOf" srcId="{019C0314-E1A8-42A3-BB31-760B3EA319A3}" destId="{998E62EF-D0D0-4624-9529-56DB7236CDEE}" srcOrd="1" destOrd="0" presId="urn:microsoft.com/office/officeart/2008/layout/LinedList"/>
    <dgm:cxn modelId="{1D9C5684-9602-4169-BC29-5084024D7D41}" type="presParOf" srcId="{3AD31409-F8C8-4C48-BC18-E1481095D5F9}" destId="{3FF6A949-2810-49AA-8A37-D87BDFA29F34}" srcOrd="4" destOrd="0" presId="urn:microsoft.com/office/officeart/2008/layout/LinedList"/>
    <dgm:cxn modelId="{34840761-9EAB-4E9A-9E25-AA17A749D494}" type="presParOf" srcId="{3AD31409-F8C8-4C48-BC18-E1481095D5F9}" destId="{E2B152B3-6712-42E6-BF17-9B290C419D6A}" srcOrd="5" destOrd="0" presId="urn:microsoft.com/office/officeart/2008/layout/LinedList"/>
    <dgm:cxn modelId="{2E103BBC-31FA-4D1B-96F0-71B70A4F63C1}" type="presParOf" srcId="{E2B152B3-6712-42E6-BF17-9B290C419D6A}" destId="{42651645-428C-4797-A1E1-9782B3477DC7}" srcOrd="0" destOrd="0" presId="urn:microsoft.com/office/officeart/2008/layout/LinedList"/>
    <dgm:cxn modelId="{F4F6AEBC-1CED-4BDD-AC10-167194CBB09D}" type="presParOf" srcId="{E2B152B3-6712-42E6-BF17-9B290C419D6A}" destId="{DC7C5B83-3F2F-4C7D-8354-590DD7DEC6B9}" srcOrd="1" destOrd="0" presId="urn:microsoft.com/office/officeart/2008/layout/LinedList"/>
    <dgm:cxn modelId="{415CF320-17CE-4BAB-A358-98DD2F136F6D}" type="presParOf" srcId="{3AD31409-F8C8-4C48-BC18-E1481095D5F9}" destId="{5BE05548-BB4A-46AF-9D47-AD017FC50B4D}" srcOrd="6" destOrd="0" presId="urn:microsoft.com/office/officeart/2008/layout/LinedList"/>
    <dgm:cxn modelId="{5AA3A0F5-2E64-4E4E-BE25-D1727597A875}" type="presParOf" srcId="{3AD31409-F8C8-4C48-BC18-E1481095D5F9}" destId="{AECDE3E1-5C69-490E-A308-D62BC99750F5}" srcOrd="7" destOrd="0" presId="urn:microsoft.com/office/officeart/2008/layout/LinedList"/>
    <dgm:cxn modelId="{10ACF5CD-46DC-41CC-A65D-095D28218980}" type="presParOf" srcId="{AECDE3E1-5C69-490E-A308-D62BC99750F5}" destId="{AB0A49F8-E290-4539-8B27-DA0CECD97FF6}" srcOrd="0" destOrd="0" presId="urn:microsoft.com/office/officeart/2008/layout/LinedList"/>
    <dgm:cxn modelId="{4774CC13-060A-4F1F-A862-1C22F8237C97}" type="presParOf" srcId="{AECDE3E1-5C69-490E-A308-D62BC99750F5}" destId="{95193CA3-E322-49B0-A79C-9B0D68235AD9}" srcOrd="1" destOrd="0" presId="urn:microsoft.com/office/officeart/2008/layout/LinedList"/>
    <dgm:cxn modelId="{CBC18E7A-F8B8-4FBF-9477-8E99317E2D4C}" type="presParOf" srcId="{3AD31409-F8C8-4C48-BC18-E1481095D5F9}" destId="{B819520C-FA69-40FA-9888-EEE53F3D36EA}" srcOrd="8" destOrd="0" presId="urn:microsoft.com/office/officeart/2008/layout/LinedList"/>
    <dgm:cxn modelId="{2B91AF94-90AC-481A-A064-EAAE655C45B5}" type="presParOf" srcId="{3AD31409-F8C8-4C48-BC18-E1481095D5F9}" destId="{30B788BD-D18E-4CEE-BE50-5DBCB738DF87}" srcOrd="9" destOrd="0" presId="urn:microsoft.com/office/officeart/2008/layout/LinedList"/>
    <dgm:cxn modelId="{3C48D2B5-D2F2-48EC-87E3-C6E3FD56AC5F}" type="presParOf" srcId="{30B788BD-D18E-4CEE-BE50-5DBCB738DF87}" destId="{A4C1F683-E87D-4048-B1BF-BB0016F33CEF}" srcOrd="0" destOrd="0" presId="urn:microsoft.com/office/officeart/2008/layout/LinedList"/>
    <dgm:cxn modelId="{4ECF480D-29D2-471A-9B8B-F4943D6A6D4A}" type="presParOf" srcId="{30B788BD-D18E-4CEE-BE50-5DBCB738DF87}" destId="{A895BAAC-AA3E-45A5-AB18-FFD5DE32D48B}" srcOrd="1" destOrd="0" presId="urn:microsoft.com/office/officeart/2008/layout/LinedList"/>
    <dgm:cxn modelId="{8412CD02-B9A8-49DC-8F79-962E8163BC01}" type="presParOf" srcId="{3AD31409-F8C8-4C48-BC18-E1481095D5F9}" destId="{14B7E077-D676-4CA5-AD12-4B907538EB1A}" srcOrd="10" destOrd="0" presId="urn:microsoft.com/office/officeart/2008/layout/LinedList"/>
    <dgm:cxn modelId="{A5D5A419-15CA-4AFC-9895-8675D1942C21}" type="presParOf" srcId="{3AD31409-F8C8-4C48-BC18-E1481095D5F9}" destId="{5218D081-94DF-4E6C-ADC4-91F033D36C2D}" srcOrd="11" destOrd="0" presId="urn:microsoft.com/office/officeart/2008/layout/LinedList"/>
    <dgm:cxn modelId="{246595F7-6BF0-44BE-8C16-91057740E097}" type="presParOf" srcId="{5218D081-94DF-4E6C-ADC4-91F033D36C2D}" destId="{1A16D35F-DF9A-4A63-B0AF-C8C8E32D2523}" srcOrd="0" destOrd="0" presId="urn:microsoft.com/office/officeart/2008/layout/LinedList"/>
    <dgm:cxn modelId="{093848DA-4168-4AB6-B2C2-CB1C0F5AB5CC}" type="presParOf" srcId="{5218D081-94DF-4E6C-ADC4-91F033D36C2D}" destId="{B0E3F1EC-F6BE-470B-B64E-632C3B6821A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C3DFF4-3930-4BA4-BAA2-D8E5F4F91470}" type="doc">
      <dgm:prSet loTypeId="urn:microsoft.com/office/officeart/2008/layout/LinedList" loCatId="list" qsTypeId="urn:microsoft.com/office/officeart/2005/8/quickstyle/simple2" qsCatId="simple" csTypeId="urn:microsoft.com/office/officeart/2005/8/colors/accent0_2" csCatId="mainScheme" phldr="1"/>
      <dgm:spPr/>
      <dgm:t>
        <a:bodyPr/>
        <a:lstStyle/>
        <a:p>
          <a:endParaRPr lang="es-CL"/>
        </a:p>
      </dgm:t>
    </dgm:pt>
    <dgm:pt modelId="{F320253F-D329-48C8-A006-67B44586A3C1}">
      <dgm:prSet phldrT="[Texto]" custT="1"/>
      <dgm:spPr/>
      <dgm:t>
        <a:bodyPr/>
        <a:lstStyle/>
        <a:p>
          <a:pPr algn="ctr"/>
          <a:r>
            <a:rPr lang="es-MX" sz="1600" b="1" dirty="0" smtClean="0"/>
            <a:t>1</a:t>
          </a:r>
          <a:endParaRPr lang="es-CL" sz="1600" b="1" dirty="0"/>
        </a:p>
      </dgm:t>
    </dgm:pt>
    <dgm:pt modelId="{BC0E6EFB-27ED-4AE4-BB6B-F065D9D28446}" type="parTrans" cxnId="{75BF7DF5-C56B-4D0D-A83A-D12FBCA902B1}">
      <dgm:prSet/>
      <dgm:spPr/>
      <dgm:t>
        <a:bodyPr/>
        <a:lstStyle/>
        <a:p>
          <a:pPr algn="ctr"/>
          <a:endParaRPr lang="es-CL" sz="1600" b="1"/>
        </a:p>
      </dgm:t>
    </dgm:pt>
    <dgm:pt modelId="{8959DD5B-29D1-4437-B916-3A48CA1C2C39}" type="sibTrans" cxnId="{75BF7DF5-C56B-4D0D-A83A-D12FBCA902B1}">
      <dgm:prSet/>
      <dgm:spPr/>
      <dgm:t>
        <a:bodyPr/>
        <a:lstStyle/>
        <a:p>
          <a:pPr algn="ctr"/>
          <a:endParaRPr lang="es-CL" sz="1600" b="1"/>
        </a:p>
      </dgm:t>
    </dgm:pt>
    <dgm:pt modelId="{8B2CA2B1-3E57-47F6-A53B-1D35A4BA1EBB}">
      <dgm:prSet custT="1"/>
      <dgm:spPr/>
      <dgm:t>
        <a:bodyPr/>
        <a:lstStyle/>
        <a:p>
          <a:pPr algn="ctr"/>
          <a:r>
            <a:rPr lang="es-CL" sz="1600" b="1" dirty="0" smtClean="0"/>
            <a:t>2</a:t>
          </a:r>
        </a:p>
      </dgm:t>
    </dgm:pt>
    <dgm:pt modelId="{52485872-828D-4347-9DAB-5F8F0B49966A}" type="parTrans" cxnId="{60E9E061-65A3-47EB-9B5A-04336BEB84F6}">
      <dgm:prSet/>
      <dgm:spPr/>
      <dgm:t>
        <a:bodyPr/>
        <a:lstStyle/>
        <a:p>
          <a:pPr algn="ctr"/>
          <a:endParaRPr lang="es-CL" sz="1600" b="1"/>
        </a:p>
      </dgm:t>
    </dgm:pt>
    <dgm:pt modelId="{48323614-369F-45F6-9801-7700AC61178E}" type="sibTrans" cxnId="{60E9E061-65A3-47EB-9B5A-04336BEB84F6}">
      <dgm:prSet/>
      <dgm:spPr/>
      <dgm:t>
        <a:bodyPr/>
        <a:lstStyle/>
        <a:p>
          <a:pPr algn="ctr"/>
          <a:endParaRPr lang="es-CL" sz="1600" b="1"/>
        </a:p>
      </dgm:t>
    </dgm:pt>
    <dgm:pt modelId="{DDC15766-2AD8-42C4-AAD0-4FFF3221DFEB}">
      <dgm:prSet custT="1"/>
      <dgm:spPr/>
      <dgm:t>
        <a:bodyPr/>
        <a:lstStyle/>
        <a:p>
          <a:pPr algn="ctr"/>
          <a:r>
            <a:rPr lang="es-CL" sz="1600" b="1" dirty="0" smtClean="0"/>
            <a:t>3</a:t>
          </a:r>
        </a:p>
      </dgm:t>
    </dgm:pt>
    <dgm:pt modelId="{4BEEC12C-E7D9-4611-BFCD-6DDF3E0DFC10}" type="parTrans" cxnId="{3E1F7F53-C8FD-4BD0-B348-BB567AF1326E}">
      <dgm:prSet/>
      <dgm:spPr/>
      <dgm:t>
        <a:bodyPr/>
        <a:lstStyle/>
        <a:p>
          <a:pPr algn="ctr"/>
          <a:endParaRPr lang="es-CL" sz="1600" b="1"/>
        </a:p>
      </dgm:t>
    </dgm:pt>
    <dgm:pt modelId="{19A33919-2757-46A2-8656-25708009FDE7}" type="sibTrans" cxnId="{3E1F7F53-C8FD-4BD0-B348-BB567AF1326E}">
      <dgm:prSet/>
      <dgm:spPr/>
      <dgm:t>
        <a:bodyPr/>
        <a:lstStyle/>
        <a:p>
          <a:pPr algn="ctr"/>
          <a:endParaRPr lang="es-CL" sz="1600" b="1"/>
        </a:p>
      </dgm:t>
    </dgm:pt>
    <dgm:pt modelId="{F6E65A82-5132-496C-B237-64F761339237}">
      <dgm:prSet custT="1"/>
      <dgm:spPr/>
      <dgm:t>
        <a:bodyPr/>
        <a:lstStyle/>
        <a:p>
          <a:pPr algn="ctr"/>
          <a:r>
            <a:rPr lang="es-CL" sz="1600" b="1" dirty="0" smtClean="0"/>
            <a:t>4</a:t>
          </a:r>
        </a:p>
      </dgm:t>
    </dgm:pt>
    <dgm:pt modelId="{4D98E0AC-1D62-43C4-98DB-CE397900E79B}" type="parTrans" cxnId="{9DD6D9FA-0C5D-4428-8517-A24C19D952F6}">
      <dgm:prSet/>
      <dgm:spPr/>
      <dgm:t>
        <a:bodyPr/>
        <a:lstStyle/>
        <a:p>
          <a:pPr algn="ctr"/>
          <a:endParaRPr lang="es-CL" sz="1600" b="1"/>
        </a:p>
      </dgm:t>
    </dgm:pt>
    <dgm:pt modelId="{A69818A0-0F6D-47E5-B28F-AA5ECFEC3F3C}" type="sibTrans" cxnId="{9DD6D9FA-0C5D-4428-8517-A24C19D952F6}">
      <dgm:prSet/>
      <dgm:spPr/>
      <dgm:t>
        <a:bodyPr/>
        <a:lstStyle/>
        <a:p>
          <a:pPr algn="ctr"/>
          <a:endParaRPr lang="es-CL" sz="1600" b="1"/>
        </a:p>
      </dgm:t>
    </dgm:pt>
    <dgm:pt modelId="{3D5E617B-E392-4384-894D-6F53E3C79FD4}">
      <dgm:prSet custT="1"/>
      <dgm:spPr/>
      <dgm:t>
        <a:bodyPr/>
        <a:lstStyle/>
        <a:p>
          <a:pPr algn="ctr"/>
          <a:r>
            <a:rPr lang="es-CL" sz="1600" b="1" dirty="0" smtClean="0"/>
            <a:t>5</a:t>
          </a:r>
        </a:p>
      </dgm:t>
    </dgm:pt>
    <dgm:pt modelId="{48682DD3-066A-44A1-8F7C-6FF0C46853D3}" type="parTrans" cxnId="{740B6C53-9581-434E-A1F3-A7FB79EED8AC}">
      <dgm:prSet/>
      <dgm:spPr/>
      <dgm:t>
        <a:bodyPr/>
        <a:lstStyle/>
        <a:p>
          <a:pPr algn="ctr"/>
          <a:endParaRPr lang="es-CL" sz="1600" b="1"/>
        </a:p>
      </dgm:t>
    </dgm:pt>
    <dgm:pt modelId="{DAD9225F-21FC-4D63-BF0A-3C09FC6459E4}" type="sibTrans" cxnId="{740B6C53-9581-434E-A1F3-A7FB79EED8AC}">
      <dgm:prSet/>
      <dgm:spPr/>
      <dgm:t>
        <a:bodyPr/>
        <a:lstStyle/>
        <a:p>
          <a:pPr algn="ctr"/>
          <a:endParaRPr lang="es-CL" sz="1600" b="1"/>
        </a:p>
      </dgm:t>
    </dgm:pt>
    <dgm:pt modelId="{5EC91F08-AA78-40F8-AB08-F88906ADA137}">
      <dgm:prSet custT="1"/>
      <dgm:spPr/>
      <dgm:t>
        <a:bodyPr/>
        <a:lstStyle/>
        <a:p>
          <a:pPr algn="ctr"/>
          <a:r>
            <a:rPr lang="es-CL" sz="1600" b="1" dirty="0" smtClean="0"/>
            <a:t>6</a:t>
          </a:r>
        </a:p>
      </dgm:t>
    </dgm:pt>
    <dgm:pt modelId="{32855142-20B8-4198-B978-77AAE1D7E2FC}" type="parTrans" cxnId="{A167881C-48A7-4235-AC72-A10E7B2FABA6}">
      <dgm:prSet/>
      <dgm:spPr/>
      <dgm:t>
        <a:bodyPr/>
        <a:lstStyle/>
        <a:p>
          <a:pPr algn="ctr"/>
          <a:endParaRPr lang="es-CL" sz="1600" b="1"/>
        </a:p>
      </dgm:t>
    </dgm:pt>
    <dgm:pt modelId="{7F4303F9-A8A4-4A3E-9AB2-5C3AC6E9C938}" type="sibTrans" cxnId="{A167881C-48A7-4235-AC72-A10E7B2FABA6}">
      <dgm:prSet/>
      <dgm:spPr/>
      <dgm:t>
        <a:bodyPr/>
        <a:lstStyle/>
        <a:p>
          <a:pPr algn="ctr"/>
          <a:endParaRPr lang="es-CL" sz="1600" b="1"/>
        </a:p>
      </dgm:t>
    </dgm:pt>
    <dgm:pt modelId="{3AD31409-F8C8-4C48-BC18-E1481095D5F9}" type="pres">
      <dgm:prSet presAssocID="{3DC3DFF4-3930-4BA4-BAA2-D8E5F4F91470}" presName="vert0" presStyleCnt="0">
        <dgm:presLayoutVars>
          <dgm:dir/>
          <dgm:animOne val="branch"/>
          <dgm:animLvl val="lvl"/>
        </dgm:presLayoutVars>
      </dgm:prSet>
      <dgm:spPr/>
      <dgm:t>
        <a:bodyPr/>
        <a:lstStyle/>
        <a:p>
          <a:endParaRPr lang="es-CL"/>
        </a:p>
      </dgm:t>
    </dgm:pt>
    <dgm:pt modelId="{28AC739C-DF3D-49E6-8EFF-72947D12F7BD}" type="pres">
      <dgm:prSet presAssocID="{F320253F-D329-48C8-A006-67B44586A3C1}" presName="thickLine" presStyleLbl="alignNode1" presStyleIdx="0" presStyleCnt="6" custLinFactY="-100000" custLinFactNeighborX="24957" custLinFactNeighborY="-168790"/>
      <dgm:spPr/>
    </dgm:pt>
    <dgm:pt modelId="{89544ED9-A123-44E4-BE21-1CE2397C84AE}" type="pres">
      <dgm:prSet presAssocID="{F320253F-D329-48C8-A006-67B44586A3C1}" presName="horz1" presStyleCnt="0"/>
      <dgm:spPr/>
    </dgm:pt>
    <dgm:pt modelId="{7DB49909-9B31-4D17-86EE-6A22FAD4AC2A}" type="pres">
      <dgm:prSet presAssocID="{F320253F-D329-48C8-A006-67B44586A3C1}" presName="tx1" presStyleLbl="revTx" presStyleIdx="0" presStyleCnt="6"/>
      <dgm:spPr/>
      <dgm:t>
        <a:bodyPr/>
        <a:lstStyle/>
        <a:p>
          <a:endParaRPr lang="es-CL"/>
        </a:p>
      </dgm:t>
    </dgm:pt>
    <dgm:pt modelId="{84CBB92A-C5A1-4DE9-BFDD-BC0853E07EEA}" type="pres">
      <dgm:prSet presAssocID="{F320253F-D329-48C8-A006-67B44586A3C1}" presName="vert1" presStyleCnt="0"/>
      <dgm:spPr/>
    </dgm:pt>
    <dgm:pt modelId="{B302D1D1-1040-47A8-B536-4673D974968A}" type="pres">
      <dgm:prSet presAssocID="{8B2CA2B1-3E57-47F6-A53B-1D35A4BA1EBB}" presName="thickLine" presStyleLbl="alignNode1" presStyleIdx="1" presStyleCnt="6"/>
      <dgm:spPr/>
    </dgm:pt>
    <dgm:pt modelId="{019C0314-E1A8-42A3-BB31-760B3EA319A3}" type="pres">
      <dgm:prSet presAssocID="{8B2CA2B1-3E57-47F6-A53B-1D35A4BA1EBB}" presName="horz1" presStyleCnt="0"/>
      <dgm:spPr/>
    </dgm:pt>
    <dgm:pt modelId="{55EC4DE5-BA3D-4AA1-9708-AEAB96452270}" type="pres">
      <dgm:prSet presAssocID="{8B2CA2B1-3E57-47F6-A53B-1D35A4BA1EBB}" presName="tx1" presStyleLbl="revTx" presStyleIdx="1" presStyleCnt="6"/>
      <dgm:spPr/>
      <dgm:t>
        <a:bodyPr/>
        <a:lstStyle/>
        <a:p>
          <a:endParaRPr lang="es-CL"/>
        </a:p>
      </dgm:t>
    </dgm:pt>
    <dgm:pt modelId="{998E62EF-D0D0-4624-9529-56DB7236CDEE}" type="pres">
      <dgm:prSet presAssocID="{8B2CA2B1-3E57-47F6-A53B-1D35A4BA1EBB}" presName="vert1" presStyleCnt="0"/>
      <dgm:spPr/>
    </dgm:pt>
    <dgm:pt modelId="{3FF6A949-2810-49AA-8A37-D87BDFA29F34}" type="pres">
      <dgm:prSet presAssocID="{DDC15766-2AD8-42C4-AAD0-4FFF3221DFEB}" presName="thickLine" presStyleLbl="alignNode1" presStyleIdx="2" presStyleCnt="6"/>
      <dgm:spPr/>
    </dgm:pt>
    <dgm:pt modelId="{E2B152B3-6712-42E6-BF17-9B290C419D6A}" type="pres">
      <dgm:prSet presAssocID="{DDC15766-2AD8-42C4-AAD0-4FFF3221DFEB}" presName="horz1" presStyleCnt="0"/>
      <dgm:spPr/>
    </dgm:pt>
    <dgm:pt modelId="{42651645-428C-4797-A1E1-9782B3477DC7}" type="pres">
      <dgm:prSet presAssocID="{DDC15766-2AD8-42C4-AAD0-4FFF3221DFEB}" presName="tx1" presStyleLbl="revTx" presStyleIdx="2" presStyleCnt="6"/>
      <dgm:spPr/>
      <dgm:t>
        <a:bodyPr/>
        <a:lstStyle/>
        <a:p>
          <a:endParaRPr lang="es-CL"/>
        </a:p>
      </dgm:t>
    </dgm:pt>
    <dgm:pt modelId="{DC7C5B83-3F2F-4C7D-8354-590DD7DEC6B9}" type="pres">
      <dgm:prSet presAssocID="{DDC15766-2AD8-42C4-AAD0-4FFF3221DFEB}" presName="vert1" presStyleCnt="0"/>
      <dgm:spPr/>
    </dgm:pt>
    <dgm:pt modelId="{5BE05548-BB4A-46AF-9D47-AD017FC50B4D}" type="pres">
      <dgm:prSet presAssocID="{F6E65A82-5132-496C-B237-64F761339237}" presName="thickLine" presStyleLbl="alignNode1" presStyleIdx="3" presStyleCnt="6"/>
      <dgm:spPr/>
    </dgm:pt>
    <dgm:pt modelId="{AECDE3E1-5C69-490E-A308-D62BC99750F5}" type="pres">
      <dgm:prSet presAssocID="{F6E65A82-5132-496C-B237-64F761339237}" presName="horz1" presStyleCnt="0"/>
      <dgm:spPr/>
    </dgm:pt>
    <dgm:pt modelId="{AB0A49F8-E290-4539-8B27-DA0CECD97FF6}" type="pres">
      <dgm:prSet presAssocID="{F6E65A82-5132-496C-B237-64F761339237}" presName="tx1" presStyleLbl="revTx" presStyleIdx="3" presStyleCnt="6"/>
      <dgm:spPr/>
      <dgm:t>
        <a:bodyPr/>
        <a:lstStyle/>
        <a:p>
          <a:endParaRPr lang="es-CL"/>
        </a:p>
      </dgm:t>
    </dgm:pt>
    <dgm:pt modelId="{95193CA3-E322-49B0-A79C-9B0D68235AD9}" type="pres">
      <dgm:prSet presAssocID="{F6E65A82-5132-496C-B237-64F761339237}" presName="vert1" presStyleCnt="0"/>
      <dgm:spPr/>
    </dgm:pt>
    <dgm:pt modelId="{B819520C-FA69-40FA-9888-EEE53F3D36EA}" type="pres">
      <dgm:prSet presAssocID="{3D5E617B-E392-4384-894D-6F53E3C79FD4}" presName="thickLine" presStyleLbl="alignNode1" presStyleIdx="4" presStyleCnt="6"/>
      <dgm:spPr/>
    </dgm:pt>
    <dgm:pt modelId="{30B788BD-D18E-4CEE-BE50-5DBCB738DF87}" type="pres">
      <dgm:prSet presAssocID="{3D5E617B-E392-4384-894D-6F53E3C79FD4}" presName="horz1" presStyleCnt="0"/>
      <dgm:spPr/>
    </dgm:pt>
    <dgm:pt modelId="{A4C1F683-E87D-4048-B1BF-BB0016F33CEF}" type="pres">
      <dgm:prSet presAssocID="{3D5E617B-E392-4384-894D-6F53E3C79FD4}" presName="tx1" presStyleLbl="revTx" presStyleIdx="4" presStyleCnt="6"/>
      <dgm:spPr/>
      <dgm:t>
        <a:bodyPr/>
        <a:lstStyle/>
        <a:p>
          <a:endParaRPr lang="es-CL"/>
        </a:p>
      </dgm:t>
    </dgm:pt>
    <dgm:pt modelId="{A895BAAC-AA3E-45A5-AB18-FFD5DE32D48B}" type="pres">
      <dgm:prSet presAssocID="{3D5E617B-E392-4384-894D-6F53E3C79FD4}" presName="vert1" presStyleCnt="0"/>
      <dgm:spPr/>
    </dgm:pt>
    <dgm:pt modelId="{14B7E077-D676-4CA5-AD12-4B907538EB1A}" type="pres">
      <dgm:prSet presAssocID="{5EC91F08-AA78-40F8-AB08-F88906ADA137}" presName="thickLine" presStyleLbl="alignNode1" presStyleIdx="5" presStyleCnt="6" custLinFactNeighborX="6250"/>
      <dgm:spPr/>
    </dgm:pt>
    <dgm:pt modelId="{5218D081-94DF-4E6C-ADC4-91F033D36C2D}" type="pres">
      <dgm:prSet presAssocID="{5EC91F08-AA78-40F8-AB08-F88906ADA137}" presName="horz1" presStyleCnt="0"/>
      <dgm:spPr/>
    </dgm:pt>
    <dgm:pt modelId="{1A16D35F-DF9A-4A63-B0AF-C8C8E32D2523}" type="pres">
      <dgm:prSet presAssocID="{5EC91F08-AA78-40F8-AB08-F88906ADA137}" presName="tx1" presStyleLbl="revTx" presStyleIdx="5" presStyleCnt="6"/>
      <dgm:spPr/>
      <dgm:t>
        <a:bodyPr/>
        <a:lstStyle/>
        <a:p>
          <a:endParaRPr lang="es-CL"/>
        </a:p>
      </dgm:t>
    </dgm:pt>
    <dgm:pt modelId="{B0E3F1EC-F6BE-470B-B64E-632C3B6821A7}" type="pres">
      <dgm:prSet presAssocID="{5EC91F08-AA78-40F8-AB08-F88906ADA137}" presName="vert1" presStyleCnt="0"/>
      <dgm:spPr/>
    </dgm:pt>
  </dgm:ptLst>
  <dgm:cxnLst>
    <dgm:cxn modelId="{81138E25-4F4A-4811-9E95-1CEB5B542D77}" type="presOf" srcId="{F320253F-D329-48C8-A006-67B44586A3C1}" destId="{7DB49909-9B31-4D17-86EE-6A22FAD4AC2A}" srcOrd="0" destOrd="0" presId="urn:microsoft.com/office/officeart/2008/layout/LinedList"/>
    <dgm:cxn modelId="{62E721F0-A516-4249-AAF6-5D204278D0B3}" type="presOf" srcId="{3D5E617B-E392-4384-894D-6F53E3C79FD4}" destId="{A4C1F683-E87D-4048-B1BF-BB0016F33CEF}" srcOrd="0" destOrd="0" presId="urn:microsoft.com/office/officeart/2008/layout/LinedList"/>
    <dgm:cxn modelId="{93178F5D-C29C-4D9E-A6D5-577D7767FEF6}" type="presOf" srcId="{8B2CA2B1-3E57-47F6-A53B-1D35A4BA1EBB}" destId="{55EC4DE5-BA3D-4AA1-9708-AEAB96452270}" srcOrd="0" destOrd="0" presId="urn:microsoft.com/office/officeart/2008/layout/LinedList"/>
    <dgm:cxn modelId="{740B6C53-9581-434E-A1F3-A7FB79EED8AC}" srcId="{3DC3DFF4-3930-4BA4-BAA2-D8E5F4F91470}" destId="{3D5E617B-E392-4384-894D-6F53E3C79FD4}" srcOrd="4" destOrd="0" parTransId="{48682DD3-066A-44A1-8F7C-6FF0C46853D3}" sibTransId="{DAD9225F-21FC-4D63-BF0A-3C09FC6459E4}"/>
    <dgm:cxn modelId="{3E1F7F53-C8FD-4BD0-B348-BB567AF1326E}" srcId="{3DC3DFF4-3930-4BA4-BAA2-D8E5F4F91470}" destId="{DDC15766-2AD8-42C4-AAD0-4FFF3221DFEB}" srcOrd="2" destOrd="0" parTransId="{4BEEC12C-E7D9-4611-BFCD-6DDF3E0DFC10}" sibTransId="{19A33919-2757-46A2-8656-25708009FDE7}"/>
    <dgm:cxn modelId="{9DD6D9FA-0C5D-4428-8517-A24C19D952F6}" srcId="{3DC3DFF4-3930-4BA4-BAA2-D8E5F4F91470}" destId="{F6E65A82-5132-496C-B237-64F761339237}" srcOrd="3" destOrd="0" parTransId="{4D98E0AC-1D62-43C4-98DB-CE397900E79B}" sibTransId="{A69818A0-0F6D-47E5-B28F-AA5ECFEC3F3C}"/>
    <dgm:cxn modelId="{60E9E061-65A3-47EB-9B5A-04336BEB84F6}" srcId="{3DC3DFF4-3930-4BA4-BAA2-D8E5F4F91470}" destId="{8B2CA2B1-3E57-47F6-A53B-1D35A4BA1EBB}" srcOrd="1" destOrd="0" parTransId="{52485872-828D-4347-9DAB-5F8F0B49966A}" sibTransId="{48323614-369F-45F6-9801-7700AC61178E}"/>
    <dgm:cxn modelId="{4846DC4F-CE1B-473E-AA2C-A4099463252D}" type="presOf" srcId="{3DC3DFF4-3930-4BA4-BAA2-D8E5F4F91470}" destId="{3AD31409-F8C8-4C48-BC18-E1481095D5F9}" srcOrd="0" destOrd="0" presId="urn:microsoft.com/office/officeart/2008/layout/LinedList"/>
    <dgm:cxn modelId="{F86E174D-7A5F-4EFA-AA9A-1B6A824FF3AF}" type="presOf" srcId="{5EC91F08-AA78-40F8-AB08-F88906ADA137}" destId="{1A16D35F-DF9A-4A63-B0AF-C8C8E32D2523}" srcOrd="0" destOrd="0" presId="urn:microsoft.com/office/officeart/2008/layout/LinedList"/>
    <dgm:cxn modelId="{75BF7DF5-C56B-4D0D-A83A-D12FBCA902B1}" srcId="{3DC3DFF4-3930-4BA4-BAA2-D8E5F4F91470}" destId="{F320253F-D329-48C8-A006-67B44586A3C1}" srcOrd="0" destOrd="0" parTransId="{BC0E6EFB-27ED-4AE4-BB6B-F065D9D28446}" sibTransId="{8959DD5B-29D1-4437-B916-3A48CA1C2C39}"/>
    <dgm:cxn modelId="{B88889D2-7CAC-4D65-B9CA-9D0CEE635062}" type="presOf" srcId="{F6E65A82-5132-496C-B237-64F761339237}" destId="{AB0A49F8-E290-4539-8B27-DA0CECD97FF6}" srcOrd="0" destOrd="0" presId="urn:microsoft.com/office/officeart/2008/layout/LinedList"/>
    <dgm:cxn modelId="{A167881C-48A7-4235-AC72-A10E7B2FABA6}" srcId="{3DC3DFF4-3930-4BA4-BAA2-D8E5F4F91470}" destId="{5EC91F08-AA78-40F8-AB08-F88906ADA137}" srcOrd="5" destOrd="0" parTransId="{32855142-20B8-4198-B978-77AAE1D7E2FC}" sibTransId="{7F4303F9-A8A4-4A3E-9AB2-5C3AC6E9C938}"/>
    <dgm:cxn modelId="{5693A04B-07C2-4E1B-8035-81BFAB989215}" type="presOf" srcId="{DDC15766-2AD8-42C4-AAD0-4FFF3221DFEB}" destId="{42651645-428C-4797-A1E1-9782B3477DC7}" srcOrd="0" destOrd="0" presId="urn:microsoft.com/office/officeart/2008/layout/LinedList"/>
    <dgm:cxn modelId="{8BF9F3CA-1B04-46EE-B734-02523638B790}" type="presParOf" srcId="{3AD31409-F8C8-4C48-BC18-E1481095D5F9}" destId="{28AC739C-DF3D-49E6-8EFF-72947D12F7BD}" srcOrd="0" destOrd="0" presId="urn:microsoft.com/office/officeart/2008/layout/LinedList"/>
    <dgm:cxn modelId="{02E7BA78-7D8A-42FC-A01A-0F389A4E3675}" type="presParOf" srcId="{3AD31409-F8C8-4C48-BC18-E1481095D5F9}" destId="{89544ED9-A123-44E4-BE21-1CE2397C84AE}" srcOrd="1" destOrd="0" presId="urn:microsoft.com/office/officeart/2008/layout/LinedList"/>
    <dgm:cxn modelId="{F56B6706-7231-4A05-BA84-EC73E12C70AA}" type="presParOf" srcId="{89544ED9-A123-44E4-BE21-1CE2397C84AE}" destId="{7DB49909-9B31-4D17-86EE-6A22FAD4AC2A}" srcOrd="0" destOrd="0" presId="urn:microsoft.com/office/officeart/2008/layout/LinedList"/>
    <dgm:cxn modelId="{C38BC5C3-3080-4AEA-AC6E-BBD3B1C5C30A}" type="presParOf" srcId="{89544ED9-A123-44E4-BE21-1CE2397C84AE}" destId="{84CBB92A-C5A1-4DE9-BFDD-BC0853E07EEA}" srcOrd="1" destOrd="0" presId="urn:microsoft.com/office/officeart/2008/layout/LinedList"/>
    <dgm:cxn modelId="{08ADFE26-B8BD-4B3B-BE0C-1B72B6E6C02A}" type="presParOf" srcId="{3AD31409-F8C8-4C48-BC18-E1481095D5F9}" destId="{B302D1D1-1040-47A8-B536-4673D974968A}" srcOrd="2" destOrd="0" presId="urn:microsoft.com/office/officeart/2008/layout/LinedList"/>
    <dgm:cxn modelId="{987C5BD6-A149-4D1E-8AE4-D921C5C1D423}" type="presParOf" srcId="{3AD31409-F8C8-4C48-BC18-E1481095D5F9}" destId="{019C0314-E1A8-42A3-BB31-760B3EA319A3}" srcOrd="3" destOrd="0" presId="urn:microsoft.com/office/officeart/2008/layout/LinedList"/>
    <dgm:cxn modelId="{61A81C20-FA01-4F3A-9374-4F361B94C6D7}" type="presParOf" srcId="{019C0314-E1A8-42A3-BB31-760B3EA319A3}" destId="{55EC4DE5-BA3D-4AA1-9708-AEAB96452270}" srcOrd="0" destOrd="0" presId="urn:microsoft.com/office/officeart/2008/layout/LinedList"/>
    <dgm:cxn modelId="{977B9B23-D184-4225-BB2E-667D380A27E1}" type="presParOf" srcId="{019C0314-E1A8-42A3-BB31-760B3EA319A3}" destId="{998E62EF-D0D0-4624-9529-56DB7236CDEE}" srcOrd="1" destOrd="0" presId="urn:microsoft.com/office/officeart/2008/layout/LinedList"/>
    <dgm:cxn modelId="{D10C456E-3DEE-4FDE-9C99-7F820CF69CAA}" type="presParOf" srcId="{3AD31409-F8C8-4C48-BC18-E1481095D5F9}" destId="{3FF6A949-2810-49AA-8A37-D87BDFA29F34}" srcOrd="4" destOrd="0" presId="urn:microsoft.com/office/officeart/2008/layout/LinedList"/>
    <dgm:cxn modelId="{2063FFE2-EE33-4245-B51F-3D98CFDD86E9}" type="presParOf" srcId="{3AD31409-F8C8-4C48-BC18-E1481095D5F9}" destId="{E2B152B3-6712-42E6-BF17-9B290C419D6A}" srcOrd="5" destOrd="0" presId="urn:microsoft.com/office/officeart/2008/layout/LinedList"/>
    <dgm:cxn modelId="{B91CC405-7FED-4ED8-9AB7-C78B8403AF0A}" type="presParOf" srcId="{E2B152B3-6712-42E6-BF17-9B290C419D6A}" destId="{42651645-428C-4797-A1E1-9782B3477DC7}" srcOrd="0" destOrd="0" presId="urn:microsoft.com/office/officeart/2008/layout/LinedList"/>
    <dgm:cxn modelId="{05433533-C2AD-45DC-8EF9-15FE5F0002AF}" type="presParOf" srcId="{E2B152B3-6712-42E6-BF17-9B290C419D6A}" destId="{DC7C5B83-3F2F-4C7D-8354-590DD7DEC6B9}" srcOrd="1" destOrd="0" presId="urn:microsoft.com/office/officeart/2008/layout/LinedList"/>
    <dgm:cxn modelId="{5C5AD38C-BBF6-4AD9-AED1-2C91CB3E8F68}" type="presParOf" srcId="{3AD31409-F8C8-4C48-BC18-E1481095D5F9}" destId="{5BE05548-BB4A-46AF-9D47-AD017FC50B4D}" srcOrd="6" destOrd="0" presId="urn:microsoft.com/office/officeart/2008/layout/LinedList"/>
    <dgm:cxn modelId="{D5111AEB-083E-414F-A040-C3E8544B6C2D}" type="presParOf" srcId="{3AD31409-F8C8-4C48-BC18-E1481095D5F9}" destId="{AECDE3E1-5C69-490E-A308-D62BC99750F5}" srcOrd="7" destOrd="0" presId="urn:microsoft.com/office/officeart/2008/layout/LinedList"/>
    <dgm:cxn modelId="{C9F03BC6-F0E4-4C8E-9602-FC2525CA7762}" type="presParOf" srcId="{AECDE3E1-5C69-490E-A308-D62BC99750F5}" destId="{AB0A49F8-E290-4539-8B27-DA0CECD97FF6}" srcOrd="0" destOrd="0" presId="urn:microsoft.com/office/officeart/2008/layout/LinedList"/>
    <dgm:cxn modelId="{C0082CCE-74A1-46E0-BB28-CD0DF7B84089}" type="presParOf" srcId="{AECDE3E1-5C69-490E-A308-D62BC99750F5}" destId="{95193CA3-E322-49B0-A79C-9B0D68235AD9}" srcOrd="1" destOrd="0" presId="urn:microsoft.com/office/officeart/2008/layout/LinedList"/>
    <dgm:cxn modelId="{441502D6-7CBA-4ABA-AE20-7FE412918EB2}" type="presParOf" srcId="{3AD31409-F8C8-4C48-BC18-E1481095D5F9}" destId="{B819520C-FA69-40FA-9888-EEE53F3D36EA}" srcOrd="8" destOrd="0" presId="urn:microsoft.com/office/officeart/2008/layout/LinedList"/>
    <dgm:cxn modelId="{310936E9-9E89-40A6-9F86-AEFA7C4F233E}" type="presParOf" srcId="{3AD31409-F8C8-4C48-BC18-E1481095D5F9}" destId="{30B788BD-D18E-4CEE-BE50-5DBCB738DF87}" srcOrd="9" destOrd="0" presId="urn:microsoft.com/office/officeart/2008/layout/LinedList"/>
    <dgm:cxn modelId="{C0B5623E-4FAD-4A59-848E-D6ECF1DCAAFB}" type="presParOf" srcId="{30B788BD-D18E-4CEE-BE50-5DBCB738DF87}" destId="{A4C1F683-E87D-4048-B1BF-BB0016F33CEF}" srcOrd="0" destOrd="0" presId="urn:microsoft.com/office/officeart/2008/layout/LinedList"/>
    <dgm:cxn modelId="{D2396786-D7AD-41D6-AD74-AC809946CAB1}" type="presParOf" srcId="{30B788BD-D18E-4CEE-BE50-5DBCB738DF87}" destId="{A895BAAC-AA3E-45A5-AB18-FFD5DE32D48B}" srcOrd="1" destOrd="0" presId="urn:microsoft.com/office/officeart/2008/layout/LinedList"/>
    <dgm:cxn modelId="{EE2B14D3-5423-49CC-BAEE-9047EFEAB4FB}" type="presParOf" srcId="{3AD31409-F8C8-4C48-BC18-E1481095D5F9}" destId="{14B7E077-D676-4CA5-AD12-4B907538EB1A}" srcOrd="10" destOrd="0" presId="urn:microsoft.com/office/officeart/2008/layout/LinedList"/>
    <dgm:cxn modelId="{8A1C9A90-2B14-4CA8-8E2A-FB2ABD51C53A}" type="presParOf" srcId="{3AD31409-F8C8-4C48-BC18-E1481095D5F9}" destId="{5218D081-94DF-4E6C-ADC4-91F033D36C2D}" srcOrd="11" destOrd="0" presId="urn:microsoft.com/office/officeart/2008/layout/LinedList"/>
    <dgm:cxn modelId="{50FFB6DC-7080-432F-9855-D349EF0CD7C2}" type="presParOf" srcId="{5218D081-94DF-4E6C-ADC4-91F033D36C2D}" destId="{1A16D35F-DF9A-4A63-B0AF-C8C8E32D2523}" srcOrd="0" destOrd="0" presId="urn:microsoft.com/office/officeart/2008/layout/LinedList"/>
    <dgm:cxn modelId="{6A0971E5-8293-4F7E-B4E2-42B24AB3BE11}" type="presParOf" srcId="{5218D081-94DF-4E6C-ADC4-91F033D36C2D}" destId="{B0E3F1EC-F6BE-470B-B64E-632C3B6821A7}"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CB98C6-B3F1-42B1-8354-269BD8CD557E}" type="doc">
      <dgm:prSet loTypeId="urn:microsoft.com/office/officeart/2005/8/layout/process4" loCatId="list" qsTypeId="urn:microsoft.com/office/officeart/2005/8/quickstyle/simple2" qsCatId="simple" csTypeId="urn:microsoft.com/office/officeart/2005/8/colors/accent0_1" csCatId="mainScheme" phldr="1"/>
      <dgm:spPr/>
    </dgm:pt>
    <dgm:pt modelId="{B502E214-7EF9-4409-ABC4-7C1B4883629A}">
      <dgm:prSet phldrT="[Texto]" custT="1"/>
      <dgm:spPr/>
      <dgm:t>
        <a:bodyPr/>
        <a:lstStyle/>
        <a:p>
          <a:r>
            <a:rPr lang="es-CL" sz="1600" dirty="0" smtClean="0"/>
            <a:t>Mejoramiento y fortalecimiento de la DT para mejorar su gestión y brindar un mejor servicio a la ciudadanía</a:t>
          </a:r>
          <a:endParaRPr lang="es-CL" sz="1600" dirty="0"/>
        </a:p>
      </dgm:t>
    </dgm:pt>
    <dgm:pt modelId="{F51E8439-B2AC-43AF-B6B4-D32527783788}" type="parTrans" cxnId="{67EB1F6E-A241-4C66-BB23-CA8EC1AF13C4}">
      <dgm:prSet/>
      <dgm:spPr/>
      <dgm:t>
        <a:bodyPr/>
        <a:lstStyle/>
        <a:p>
          <a:endParaRPr lang="es-CL"/>
        </a:p>
      </dgm:t>
    </dgm:pt>
    <dgm:pt modelId="{38C5DCBD-BA93-4C1F-97C7-05C18C805C89}" type="sibTrans" cxnId="{67EB1F6E-A241-4C66-BB23-CA8EC1AF13C4}">
      <dgm:prSet/>
      <dgm:spPr/>
      <dgm:t>
        <a:bodyPr/>
        <a:lstStyle/>
        <a:p>
          <a:endParaRPr lang="es-CL"/>
        </a:p>
      </dgm:t>
    </dgm:pt>
    <dgm:pt modelId="{FF3384A7-C133-4D94-BD98-3242770EE7A1}">
      <dgm:prSet phldrT="[Texto]" custT="1"/>
      <dgm:spPr/>
      <dgm:t>
        <a:bodyPr/>
        <a:lstStyle/>
        <a:p>
          <a:r>
            <a:rPr lang="es-CL" sz="1600" dirty="0" smtClean="0"/>
            <a:t>Dotar a los trabajadores/as de la DT de mayor estabilidad en sus empleos</a:t>
          </a:r>
          <a:endParaRPr lang="es-CL" sz="1600" dirty="0"/>
        </a:p>
      </dgm:t>
    </dgm:pt>
    <dgm:pt modelId="{176BF8CD-6815-4050-8093-1A031945487C}" type="parTrans" cxnId="{5AF7D363-20D4-4DDB-A2A7-3FABF6258063}">
      <dgm:prSet/>
      <dgm:spPr/>
      <dgm:t>
        <a:bodyPr/>
        <a:lstStyle/>
        <a:p>
          <a:endParaRPr lang="es-CL"/>
        </a:p>
      </dgm:t>
    </dgm:pt>
    <dgm:pt modelId="{89569AEB-37C0-4A3F-B7AA-9FC15C6EEEA7}" type="sibTrans" cxnId="{5AF7D363-20D4-4DDB-A2A7-3FABF6258063}">
      <dgm:prSet/>
      <dgm:spPr/>
      <dgm:t>
        <a:bodyPr/>
        <a:lstStyle/>
        <a:p>
          <a:endParaRPr lang="es-CL"/>
        </a:p>
      </dgm:t>
    </dgm:pt>
    <dgm:pt modelId="{D459430B-0E81-4A05-8AF7-586DF6D6A6CA}">
      <dgm:prSet phldrT="[Texto]" custT="1"/>
      <dgm:spPr/>
      <dgm:t>
        <a:bodyPr/>
        <a:lstStyle/>
        <a:p>
          <a:r>
            <a:rPr lang="es-CL" sz="1600" dirty="0" smtClean="0"/>
            <a:t>Mejorar de manera gradual sus condiciones remuneracionales y de calidad del trabajo, de manera fiscalmente sustentable</a:t>
          </a:r>
          <a:endParaRPr lang="es-CL" sz="1600" dirty="0"/>
        </a:p>
      </dgm:t>
    </dgm:pt>
    <dgm:pt modelId="{6B24EC1C-BEFB-4D2A-B150-909CA5E7E925}" type="parTrans" cxnId="{8D036C5F-5AEB-41D1-904C-FC8AADC7369C}">
      <dgm:prSet/>
      <dgm:spPr/>
      <dgm:t>
        <a:bodyPr/>
        <a:lstStyle/>
        <a:p>
          <a:endParaRPr lang="es-CL"/>
        </a:p>
      </dgm:t>
    </dgm:pt>
    <dgm:pt modelId="{1E740C94-EFFF-4903-86D2-4897996DB3FD}" type="sibTrans" cxnId="{8D036C5F-5AEB-41D1-904C-FC8AADC7369C}">
      <dgm:prSet/>
      <dgm:spPr/>
      <dgm:t>
        <a:bodyPr/>
        <a:lstStyle/>
        <a:p>
          <a:endParaRPr lang="es-CL"/>
        </a:p>
      </dgm:t>
    </dgm:pt>
    <dgm:pt modelId="{F897B38D-C2AC-4E62-B6BE-6606C3BEA288}" type="pres">
      <dgm:prSet presAssocID="{76CB98C6-B3F1-42B1-8354-269BD8CD557E}" presName="Name0" presStyleCnt="0">
        <dgm:presLayoutVars>
          <dgm:dir/>
          <dgm:animLvl val="lvl"/>
          <dgm:resizeHandles val="exact"/>
        </dgm:presLayoutVars>
      </dgm:prSet>
      <dgm:spPr/>
    </dgm:pt>
    <dgm:pt modelId="{B9CB2A42-8ADB-42B6-A831-A900F19E2B3C}" type="pres">
      <dgm:prSet presAssocID="{D459430B-0E81-4A05-8AF7-586DF6D6A6CA}" presName="boxAndChildren" presStyleCnt="0"/>
      <dgm:spPr/>
    </dgm:pt>
    <dgm:pt modelId="{A602CF23-0D00-4112-B9C6-B705B99174E6}" type="pres">
      <dgm:prSet presAssocID="{D459430B-0E81-4A05-8AF7-586DF6D6A6CA}" presName="parentTextBox" presStyleLbl="node1" presStyleIdx="0" presStyleCnt="3" custLinFactNeighborX="1455" custLinFactNeighborY="3701"/>
      <dgm:spPr/>
      <dgm:t>
        <a:bodyPr/>
        <a:lstStyle/>
        <a:p>
          <a:endParaRPr lang="es-CL"/>
        </a:p>
      </dgm:t>
    </dgm:pt>
    <dgm:pt modelId="{77E5A1A0-4CCB-4CAB-B522-FDAF8E2FCAA4}" type="pres">
      <dgm:prSet presAssocID="{89569AEB-37C0-4A3F-B7AA-9FC15C6EEEA7}" presName="sp" presStyleCnt="0"/>
      <dgm:spPr/>
    </dgm:pt>
    <dgm:pt modelId="{D9CB9D26-11D8-46D1-8295-FC2C96C66EF0}" type="pres">
      <dgm:prSet presAssocID="{FF3384A7-C133-4D94-BD98-3242770EE7A1}" presName="arrowAndChildren" presStyleCnt="0"/>
      <dgm:spPr/>
    </dgm:pt>
    <dgm:pt modelId="{1C21CBA8-A6E0-4212-B556-1C74419DF403}" type="pres">
      <dgm:prSet presAssocID="{FF3384A7-C133-4D94-BD98-3242770EE7A1}" presName="parentTextArrow" presStyleLbl="node1" presStyleIdx="1" presStyleCnt="3"/>
      <dgm:spPr/>
      <dgm:t>
        <a:bodyPr/>
        <a:lstStyle/>
        <a:p>
          <a:endParaRPr lang="es-CL"/>
        </a:p>
      </dgm:t>
    </dgm:pt>
    <dgm:pt modelId="{0EBD9216-DED6-4715-B3B3-80ECCBABDA8C}" type="pres">
      <dgm:prSet presAssocID="{38C5DCBD-BA93-4C1F-97C7-05C18C805C89}" presName="sp" presStyleCnt="0"/>
      <dgm:spPr/>
    </dgm:pt>
    <dgm:pt modelId="{BAE22E2D-9F06-41E4-9EFD-240FE2E3545E}" type="pres">
      <dgm:prSet presAssocID="{B502E214-7EF9-4409-ABC4-7C1B4883629A}" presName="arrowAndChildren" presStyleCnt="0"/>
      <dgm:spPr/>
    </dgm:pt>
    <dgm:pt modelId="{17DC5827-8389-4886-9D72-A1738FD79878}" type="pres">
      <dgm:prSet presAssocID="{B502E214-7EF9-4409-ABC4-7C1B4883629A}" presName="parentTextArrow" presStyleLbl="node1" presStyleIdx="2" presStyleCnt="3"/>
      <dgm:spPr/>
      <dgm:t>
        <a:bodyPr/>
        <a:lstStyle/>
        <a:p>
          <a:endParaRPr lang="es-CL"/>
        </a:p>
      </dgm:t>
    </dgm:pt>
  </dgm:ptLst>
  <dgm:cxnLst>
    <dgm:cxn modelId="{5AF7D363-20D4-4DDB-A2A7-3FABF6258063}" srcId="{76CB98C6-B3F1-42B1-8354-269BD8CD557E}" destId="{FF3384A7-C133-4D94-BD98-3242770EE7A1}" srcOrd="1" destOrd="0" parTransId="{176BF8CD-6815-4050-8093-1A031945487C}" sibTransId="{89569AEB-37C0-4A3F-B7AA-9FC15C6EEEA7}"/>
    <dgm:cxn modelId="{67EB1F6E-A241-4C66-BB23-CA8EC1AF13C4}" srcId="{76CB98C6-B3F1-42B1-8354-269BD8CD557E}" destId="{B502E214-7EF9-4409-ABC4-7C1B4883629A}" srcOrd="0" destOrd="0" parTransId="{F51E8439-B2AC-43AF-B6B4-D32527783788}" sibTransId="{38C5DCBD-BA93-4C1F-97C7-05C18C805C89}"/>
    <dgm:cxn modelId="{4F853E16-B19E-463E-9236-17E40AED584D}" type="presOf" srcId="{FF3384A7-C133-4D94-BD98-3242770EE7A1}" destId="{1C21CBA8-A6E0-4212-B556-1C74419DF403}" srcOrd="0" destOrd="0" presId="urn:microsoft.com/office/officeart/2005/8/layout/process4"/>
    <dgm:cxn modelId="{CF2D5133-17B5-40DF-9EA8-37B42FBB2AD3}" type="presOf" srcId="{D459430B-0E81-4A05-8AF7-586DF6D6A6CA}" destId="{A602CF23-0D00-4112-B9C6-B705B99174E6}" srcOrd="0" destOrd="0" presId="urn:microsoft.com/office/officeart/2005/8/layout/process4"/>
    <dgm:cxn modelId="{233526B0-2CEF-41B7-893B-6D3BB97C75EB}" type="presOf" srcId="{76CB98C6-B3F1-42B1-8354-269BD8CD557E}" destId="{F897B38D-C2AC-4E62-B6BE-6606C3BEA288}" srcOrd="0" destOrd="0" presId="urn:microsoft.com/office/officeart/2005/8/layout/process4"/>
    <dgm:cxn modelId="{7BFE42AE-AADA-47F0-A8A7-9699B6EE06CA}" type="presOf" srcId="{B502E214-7EF9-4409-ABC4-7C1B4883629A}" destId="{17DC5827-8389-4886-9D72-A1738FD79878}" srcOrd="0" destOrd="0" presId="urn:microsoft.com/office/officeart/2005/8/layout/process4"/>
    <dgm:cxn modelId="{8D036C5F-5AEB-41D1-904C-FC8AADC7369C}" srcId="{76CB98C6-B3F1-42B1-8354-269BD8CD557E}" destId="{D459430B-0E81-4A05-8AF7-586DF6D6A6CA}" srcOrd="2" destOrd="0" parTransId="{6B24EC1C-BEFB-4D2A-B150-909CA5E7E925}" sibTransId="{1E740C94-EFFF-4903-86D2-4897996DB3FD}"/>
    <dgm:cxn modelId="{F78078A3-968D-4467-BCE1-E1DC9D40568D}" type="presParOf" srcId="{F897B38D-C2AC-4E62-B6BE-6606C3BEA288}" destId="{B9CB2A42-8ADB-42B6-A831-A900F19E2B3C}" srcOrd="0" destOrd="0" presId="urn:microsoft.com/office/officeart/2005/8/layout/process4"/>
    <dgm:cxn modelId="{7BEE7E31-BBCC-4CCA-B0AA-09A06DB4E716}" type="presParOf" srcId="{B9CB2A42-8ADB-42B6-A831-A900F19E2B3C}" destId="{A602CF23-0D00-4112-B9C6-B705B99174E6}" srcOrd="0" destOrd="0" presId="urn:microsoft.com/office/officeart/2005/8/layout/process4"/>
    <dgm:cxn modelId="{D83E6D0B-89F8-4E5B-9F6B-7FAE706C7B30}" type="presParOf" srcId="{F897B38D-C2AC-4E62-B6BE-6606C3BEA288}" destId="{77E5A1A0-4CCB-4CAB-B522-FDAF8E2FCAA4}" srcOrd="1" destOrd="0" presId="urn:microsoft.com/office/officeart/2005/8/layout/process4"/>
    <dgm:cxn modelId="{24CF0EAB-0DB6-420F-BA7B-956E177E0CBA}" type="presParOf" srcId="{F897B38D-C2AC-4E62-B6BE-6606C3BEA288}" destId="{D9CB9D26-11D8-46D1-8295-FC2C96C66EF0}" srcOrd="2" destOrd="0" presId="urn:microsoft.com/office/officeart/2005/8/layout/process4"/>
    <dgm:cxn modelId="{FA281F93-B3D4-46E3-9E80-4335A7372F67}" type="presParOf" srcId="{D9CB9D26-11D8-46D1-8295-FC2C96C66EF0}" destId="{1C21CBA8-A6E0-4212-B556-1C74419DF403}" srcOrd="0" destOrd="0" presId="urn:microsoft.com/office/officeart/2005/8/layout/process4"/>
    <dgm:cxn modelId="{95B287D4-D418-4E9F-8CCD-7B6B436535EA}" type="presParOf" srcId="{F897B38D-C2AC-4E62-B6BE-6606C3BEA288}" destId="{0EBD9216-DED6-4715-B3B3-80ECCBABDA8C}" srcOrd="3" destOrd="0" presId="urn:microsoft.com/office/officeart/2005/8/layout/process4"/>
    <dgm:cxn modelId="{84746DBB-5F76-403A-A437-DB503EECB165}" type="presParOf" srcId="{F897B38D-C2AC-4E62-B6BE-6606C3BEA288}" destId="{BAE22E2D-9F06-41E4-9EFD-240FE2E3545E}" srcOrd="4" destOrd="0" presId="urn:microsoft.com/office/officeart/2005/8/layout/process4"/>
    <dgm:cxn modelId="{16C956F4-D341-4A85-9DC0-65C9A1A1FE41}" type="presParOf" srcId="{BAE22E2D-9F06-41E4-9EFD-240FE2E3545E}" destId="{17DC5827-8389-4886-9D72-A1738FD79878}"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AC739C-DF3D-49E6-8EFF-72947D12F7BD}">
      <dsp:nvSpPr>
        <dsp:cNvPr id="0" name=""/>
        <dsp:cNvSpPr/>
      </dsp:nvSpPr>
      <dsp:spPr>
        <a:xfrm>
          <a:off x="0" y="1984"/>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7DB49909-9B31-4D17-86EE-6A22FAD4AC2A}">
      <dsp:nvSpPr>
        <dsp:cNvPr id="0" name=""/>
        <dsp:cNvSpPr/>
      </dsp:nvSpPr>
      <dsp:spPr>
        <a:xfrm>
          <a:off x="0" y="1984"/>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dirty="0" smtClean="0"/>
            <a:t>Baja relación Planta / Contrata.</a:t>
          </a:r>
          <a:endParaRPr lang="es-CL" sz="1400" kern="1200" dirty="0"/>
        </a:p>
      </dsp:txBody>
      <dsp:txXfrm>
        <a:off x="0" y="1984"/>
        <a:ext cx="7078075" cy="676671"/>
      </dsp:txXfrm>
    </dsp:sp>
    <dsp:sp modelId="{B302D1D1-1040-47A8-B536-4673D974968A}">
      <dsp:nvSpPr>
        <dsp:cNvPr id="0" name=""/>
        <dsp:cNvSpPr/>
      </dsp:nvSpPr>
      <dsp:spPr>
        <a:xfrm>
          <a:off x="0" y="678656"/>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55EC4DE5-BA3D-4AA1-9708-AEAB96452270}">
      <dsp:nvSpPr>
        <dsp:cNvPr id="0" name=""/>
        <dsp:cNvSpPr/>
      </dsp:nvSpPr>
      <dsp:spPr>
        <a:xfrm>
          <a:off x="0" y="678656"/>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Dispersión en funciones, que no es del todo consistente con el estamento al que pertenecen los funcionarios. Esto es especialmente importante en el estamento de Fiscalizadores.</a:t>
          </a:r>
          <a:endParaRPr lang="es-CL" sz="1400" kern="1200" dirty="0" smtClean="0"/>
        </a:p>
      </dsp:txBody>
      <dsp:txXfrm>
        <a:off x="0" y="678656"/>
        <a:ext cx="7078075" cy="676671"/>
      </dsp:txXfrm>
    </dsp:sp>
    <dsp:sp modelId="{3FF6A949-2810-49AA-8A37-D87BDFA29F34}">
      <dsp:nvSpPr>
        <dsp:cNvPr id="0" name=""/>
        <dsp:cNvSpPr/>
      </dsp:nvSpPr>
      <dsp:spPr>
        <a:xfrm>
          <a:off x="0" y="1355328"/>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42651645-428C-4797-A1E1-9782B3477DC7}">
      <dsp:nvSpPr>
        <dsp:cNvPr id="0" name=""/>
        <dsp:cNvSpPr/>
      </dsp:nvSpPr>
      <dsp:spPr>
        <a:xfrm>
          <a:off x="0" y="1355328"/>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Poca movilidad en carrera funcionaria, existiendo también “estrangulamientos” en la estructura de las plantas.</a:t>
          </a:r>
          <a:endParaRPr lang="es-CL" sz="1400" kern="1200" dirty="0" smtClean="0"/>
        </a:p>
      </dsp:txBody>
      <dsp:txXfrm>
        <a:off x="0" y="1355328"/>
        <a:ext cx="7078075" cy="676671"/>
      </dsp:txXfrm>
    </dsp:sp>
    <dsp:sp modelId="{5BE05548-BB4A-46AF-9D47-AD017FC50B4D}">
      <dsp:nvSpPr>
        <dsp:cNvPr id="0" name=""/>
        <dsp:cNvSpPr/>
      </dsp:nvSpPr>
      <dsp:spPr>
        <a:xfrm>
          <a:off x="0" y="2031999"/>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B0A49F8-E290-4539-8B27-DA0CECD97FF6}">
      <dsp:nvSpPr>
        <dsp:cNvPr id="0" name=""/>
        <dsp:cNvSpPr/>
      </dsp:nvSpPr>
      <dsp:spPr>
        <a:xfrm>
          <a:off x="0" y="2032000"/>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Dificultades para la retención de algunas categorías profesionales  (ejemplo: abogados).</a:t>
          </a:r>
          <a:endParaRPr lang="es-CL" sz="1400" kern="1200" dirty="0" smtClean="0"/>
        </a:p>
      </dsp:txBody>
      <dsp:txXfrm>
        <a:off x="0" y="2032000"/>
        <a:ext cx="7078075" cy="676671"/>
      </dsp:txXfrm>
    </dsp:sp>
    <dsp:sp modelId="{B819520C-FA69-40FA-9888-EEE53F3D36EA}">
      <dsp:nvSpPr>
        <dsp:cNvPr id="0" name=""/>
        <dsp:cNvSpPr/>
      </dsp:nvSpPr>
      <dsp:spPr>
        <a:xfrm>
          <a:off x="0" y="2708671"/>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4C1F683-E87D-4048-B1BF-BB0016F33CEF}">
      <dsp:nvSpPr>
        <dsp:cNvPr id="0" name=""/>
        <dsp:cNvSpPr/>
      </dsp:nvSpPr>
      <dsp:spPr>
        <a:xfrm>
          <a:off x="0" y="2708671"/>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Existencia de jefaturas no reconocidas en la estructura formal, junto con bajos incentivos para asumir funciones de dirección o jefatura.</a:t>
          </a:r>
          <a:endParaRPr lang="es-CL" sz="1400" kern="1200" dirty="0" smtClean="0"/>
        </a:p>
      </dsp:txBody>
      <dsp:txXfrm>
        <a:off x="0" y="2708671"/>
        <a:ext cx="7078075" cy="676671"/>
      </dsp:txXfrm>
    </dsp:sp>
    <dsp:sp modelId="{14B7E077-D676-4CA5-AD12-4B907538EB1A}">
      <dsp:nvSpPr>
        <dsp:cNvPr id="0" name=""/>
        <dsp:cNvSpPr/>
      </dsp:nvSpPr>
      <dsp:spPr>
        <a:xfrm>
          <a:off x="0" y="3385343"/>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1A16D35F-DF9A-4A63-B0AF-C8C8E32D2523}">
      <dsp:nvSpPr>
        <dsp:cNvPr id="0" name=""/>
        <dsp:cNvSpPr/>
      </dsp:nvSpPr>
      <dsp:spPr>
        <a:xfrm>
          <a:off x="0" y="3385343"/>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Necesidades de labores fiscalización en horario inhábil, sábados, domingos y festivos, que no han sido satisfechas.</a:t>
          </a:r>
          <a:endParaRPr lang="es-CL" sz="1400" kern="1200" dirty="0" smtClean="0"/>
        </a:p>
      </dsp:txBody>
      <dsp:txXfrm>
        <a:off x="0" y="3385343"/>
        <a:ext cx="7078075" cy="6766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AC739C-DF3D-49E6-8EFF-72947D12F7BD}">
      <dsp:nvSpPr>
        <dsp:cNvPr id="0" name=""/>
        <dsp:cNvSpPr/>
      </dsp:nvSpPr>
      <dsp:spPr>
        <a:xfrm>
          <a:off x="0" y="0"/>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7DB49909-9B31-4D17-86EE-6A22FAD4AC2A}">
      <dsp:nvSpPr>
        <dsp:cNvPr id="0" name=""/>
        <dsp:cNvSpPr/>
      </dsp:nvSpPr>
      <dsp:spPr>
        <a:xfrm>
          <a:off x="0" y="1984"/>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MX" sz="1600" b="1" kern="1200" dirty="0" smtClean="0"/>
            <a:t>1</a:t>
          </a:r>
          <a:endParaRPr lang="es-CL" sz="1600" b="1" kern="1200" dirty="0"/>
        </a:p>
      </dsp:txBody>
      <dsp:txXfrm>
        <a:off x="0" y="1984"/>
        <a:ext cx="1152128" cy="676671"/>
      </dsp:txXfrm>
    </dsp:sp>
    <dsp:sp modelId="{B302D1D1-1040-47A8-B536-4673D974968A}">
      <dsp:nvSpPr>
        <dsp:cNvPr id="0" name=""/>
        <dsp:cNvSpPr/>
      </dsp:nvSpPr>
      <dsp:spPr>
        <a:xfrm>
          <a:off x="0" y="678656"/>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55EC4DE5-BA3D-4AA1-9708-AEAB96452270}">
      <dsp:nvSpPr>
        <dsp:cNvPr id="0" name=""/>
        <dsp:cNvSpPr/>
      </dsp:nvSpPr>
      <dsp:spPr>
        <a:xfrm>
          <a:off x="0" y="678656"/>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2</a:t>
          </a:r>
        </a:p>
      </dsp:txBody>
      <dsp:txXfrm>
        <a:off x="0" y="678656"/>
        <a:ext cx="1152128" cy="676671"/>
      </dsp:txXfrm>
    </dsp:sp>
    <dsp:sp modelId="{3FF6A949-2810-49AA-8A37-D87BDFA29F34}">
      <dsp:nvSpPr>
        <dsp:cNvPr id="0" name=""/>
        <dsp:cNvSpPr/>
      </dsp:nvSpPr>
      <dsp:spPr>
        <a:xfrm>
          <a:off x="0" y="1355328"/>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42651645-428C-4797-A1E1-9782B3477DC7}">
      <dsp:nvSpPr>
        <dsp:cNvPr id="0" name=""/>
        <dsp:cNvSpPr/>
      </dsp:nvSpPr>
      <dsp:spPr>
        <a:xfrm>
          <a:off x="0" y="1355328"/>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3</a:t>
          </a:r>
        </a:p>
      </dsp:txBody>
      <dsp:txXfrm>
        <a:off x="0" y="1355328"/>
        <a:ext cx="1152128" cy="676671"/>
      </dsp:txXfrm>
    </dsp:sp>
    <dsp:sp modelId="{5BE05548-BB4A-46AF-9D47-AD017FC50B4D}">
      <dsp:nvSpPr>
        <dsp:cNvPr id="0" name=""/>
        <dsp:cNvSpPr/>
      </dsp:nvSpPr>
      <dsp:spPr>
        <a:xfrm>
          <a:off x="0" y="2031999"/>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B0A49F8-E290-4539-8B27-DA0CECD97FF6}">
      <dsp:nvSpPr>
        <dsp:cNvPr id="0" name=""/>
        <dsp:cNvSpPr/>
      </dsp:nvSpPr>
      <dsp:spPr>
        <a:xfrm>
          <a:off x="0" y="2032000"/>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4</a:t>
          </a:r>
        </a:p>
      </dsp:txBody>
      <dsp:txXfrm>
        <a:off x="0" y="2032000"/>
        <a:ext cx="1152128" cy="676671"/>
      </dsp:txXfrm>
    </dsp:sp>
    <dsp:sp modelId="{B819520C-FA69-40FA-9888-EEE53F3D36EA}">
      <dsp:nvSpPr>
        <dsp:cNvPr id="0" name=""/>
        <dsp:cNvSpPr/>
      </dsp:nvSpPr>
      <dsp:spPr>
        <a:xfrm>
          <a:off x="0" y="2708671"/>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4C1F683-E87D-4048-B1BF-BB0016F33CEF}">
      <dsp:nvSpPr>
        <dsp:cNvPr id="0" name=""/>
        <dsp:cNvSpPr/>
      </dsp:nvSpPr>
      <dsp:spPr>
        <a:xfrm>
          <a:off x="0" y="2708671"/>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5</a:t>
          </a:r>
        </a:p>
      </dsp:txBody>
      <dsp:txXfrm>
        <a:off x="0" y="2708671"/>
        <a:ext cx="1152128" cy="676671"/>
      </dsp:txXfrm>
    </dsp:sp>
    <dsp:sp modelId="{14B7E077-D676-4CA5-AD12-4B907538EB1A}">
      <dsp:nvSpPr>
        <dsp:cNvPr id="0" name=""/>
        <dsp:cNvSpPr/>
      </dsp:nvSpPr>
      <dsp:spPr>
        <a:xfrm>
          <a:off x="0" y="3385343"/>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1A16D35F-DF9A-4A63-B0AF-C8C8E32D2523}">
      <dsp:nvSpPr>
        <dsp:cNvPr id="0" name=""/>
        <dsp:cNvSpPr/>
      </dsp:nvSpPr>
      <dsp:spPr>
        <a:xfrm>
          <a:off x="0" y="3385343"/>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6</a:t>
          </a:r>
        </a:p>
      </dsp:txBody>
      <dsp:txXfrm>
        <a:off x="0" y="3385343"/>
        <a:ext cx="1152128" cy="6766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E3F962-AEDA-447C-9DC9-EAD4E2755269}" type="datetimeFigureOut">
              <a:rPr lang="es-CL" smtClean="0"/>
              <a:pPr/>
              <a:t>28-09-2016</a:t>
            </a:fld>
            <a:endParaRPr lang="es-CL"/>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CFC3E1-B457-4AB8-806E-58B5787D9CFF}" type="slidenum">
              <a:rPr lang="es-CL" smtClean="0"/>
              <a:pPr/>
              <a:t>‹Nº›</a:t>
            </a:fld>
            <a:endParaRPr lang="es-CL"/>
          </a:p>
        </p:txBody>
      </p:sp>
    </p:spTree>
    <p:extLst>
      <p:ext uri="{BB962C8B-B14F-4D97-AF65-F5344CB8AC3E}">
        <p14:creationId xmlns:p14="http://schemas.microsoft.com/office/powerpoint/2010/main" val="961657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9F6C4-933A-45B7-B4F5-32DFB1368774}" type="datetimeFigureOut">
              <a:rPr lang="es-CL" smtClean="0"/>
              <a:pPr/>
              <a:t>28-09-2016</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883D19-BC8F-4342-8092-50660B3E6CE1}" type="slidenum">
              <a:rPr lang="es-CL" smtClean="0"/>
              <a:pPr/>
              <a:t>‹Nº›</a:t>
            </a:fld>
            <a:endParaRPr lang="es-CL"/>
          </a:p>
        </p:txBody>
      </p:sp>
    </p:spTree>
    <p:extLst>
      <p:ext uri="{BB962C8B-B14F-4D97-AF65-F5344CB8AC3E}">
        <p14:creationId xmlns:p14="http://schemas.microsoft.com/office/powerpoint/2010/main" val="1792204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181C5939-4403-4A70-B74F-35DF76AE1A2A}" type="datetime1">
              <a:rPr lang="es-CL" smtClean="0"/>
              <a:pPr/>
              <a:t>28-09-2016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2D119CE-9C97-437F-900F-737CE5090836}" type="datetime1">
              <a:rPr lang="es-CL" smtClean="0"/>
              <a:pPr/>
              <a:t>28-09-2016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4F1226FC-0FFD-4707-AE12-9BE280B23E23}" type="datetime1">
              <a:rPr lang="es-CL" smtClean="0"/>
              <a:pPr/>
              <a:t>28-09-2016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258F5E6C-3660-4EBE-BCD8-B86615AD1A28}" type="datetime1">
              <a:rPr lang="es-CL" smtClean="0"/>
              <a:pPr/>
              <a:t>28-09-2016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3987A92-20B4-491A-A8E1-7329910A6485}" type="datetime1">
              <a:rPr lang="es-CL" smtClean="0"/>
              <a:pPr/>
              <a:t>28-09-2016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24B49E1F-F97F-427F-92ED-E89F4C9521B2}" type="datetime1">
              <a:rPr lang="es-CL" smtClean="0"/>
              <a:pPr/>
              <a:t>28-09-2016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2C528E1A-A7C6-4D3D-8D45-E136712B8143}" type="datetime1">
              <a:rPr lang="es-CL" smtClean="0"/>
              <a:pPr/>
              <a:t>28-09-2016</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BCD04671-AFD1-4D5E-B871-F5DFE53E351C}" type="datetime1">
              <a:rPr lang="es-CL" smtClean="0"/>
              <a:pPr/>
              <a:t>28-09-2016</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AA66BB-7623-400C-BB24-5669BC6E50E6}" type="datetime1">
              <a:rPr lang="es-CL" smtClean="0"/>
              <a:pPr/>
              <a:t>28-09-2016</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BCA2156-3C05-406F-A69A-742A29DCE737}" type="datetime1">
              <a:rPr lang="es-CL" smtClean="0"/>
              <a:pPr/>
              <a:t>28-09-2016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F4F8962-9393-4A53-9F9B-10343AA9EAFB}" type="datetime1">
              <a:rPr lang="es-CL" smtClean="0"/>
              <a:pPr/>
              <a:t>28-09-2016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8AA06-DA1E-4CFD-BD30-AD5677DC9641}" type="datetime1">
              <a:rPr lang="es-CL" smtClean="0"/>
              <a:pPr/>
              <a:t>28-09-2016</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283F6-3BB8-47A1-8780-F8EE71353FC9}"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628800"/>
            <a:ext cx="7772400" cy="1899642"/>
          </a:xfrm>
        </p:spPr>
        <p:txBody>
          <a:bodyPr>
            <a:normAutofit/>
          </a:bodyPr>
          <a:lstStyle/>
          <a:p>
            <a:r>
              <a:rPr lang="es-ES" sz="4000" b="1" dirty="0" smtClean="0"/>
              <a:t>2ª Propuesta de Gobierno</a:t>
            </a:r>
            <a:br>
              <a:rPr lang="es-ES" sz="4000" b="1" dirty="0" smtClean="0"/>
            </a:br>
            <a:r>
              <a:rPr lang="es-ES" sz="3000" b="1" dirty="0" smtClean="0"/>
              <a:t>Mesa de Negociación Dirección Del Trabajo</a:t>
            </a:r>
            <a:endParaRPr lang="es-CL" sz="3000" dirty="0"/>
          </a:p>
        </p:txBody>
      </p:sp>
      <p:sp>
        <p:nvSpPr>
          <p:cNvPr id="3" name="2 Subtítulo"/>
          <p:cNvSpPr>
            <a:spLocks noGrp="1"/>
          </p:cNvSpPr>
          <p:nvPr>
            <p:ph type="subTitle" idx="1"/>
          </p:nvPr>
        </p:nvSpPr>
        <p:spPr>
          <a:xfrm>
            <a:off x="3275856" y="5373216"/>
            <a:ext cx="6400800" cy="1752600"/>
          </a:xfrm>
        </p:spPr>
        <p:txBody>
          <a:bodyPr>
            <a:normAutofit/>
          </a:bodyPr>
          <a:lstStyle/>
          <a:p>
            <a:r>
              <a:rPr lang="es-CL" sz="2400" b="1" dirty="0" smtClean="0">
                <a:solidFill>
                  <a:schemeClr val="accent1">
                    <a:lumMod val="75000"/>
                  </a:schemeClr>
                </a:solidFill>
              </a:rPr>
              <a:t>28 de Septiembre de 2016</a:t>
            </a:r>
            <a:endParaRPr lang="es-CL" sz="2400" b="1" dirty="0">
              <a:solidFill>
                <a:schemeClr val="accent1">
                  <a:lumMod val="75000"/>
                </a:schemeClr>
              </a:solidFill>
            </a:endParaRP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5" name="Conector recto 4"/>
          <p:cNvCxnSpPr/>
          <p:nvPr/>
        </p:nvCxnSpPr>
        <p:spPr>
          <a:xfrm>
            <a:off x="2843808" y="3356992"/>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solidFill>
                  <a:srgbClr val="FF0000"/>
                </a:solidFill>
              </a:rPr>
              <a:t/>
            </a:r>
            <a:br>
              <a:rPr lang="es-CL" dirty="0" smtClean="0">
                <a:solidFill>
                  <a:srgbClr val="FF0000"/>
                </a:solidFill>
              </a:rPr>
            </a:br>
            <a:endParaRPr lang="es-CL" dirty="0"/>
          </a:p>
        </p:txBody>
      </p:sp>
      <p:sp>
        <p:nvSpPr>
          <p:cNvPr id="3" name="2 Marcador de contenido"/>
          <p:cNvSpPr>
            <a:spLocks noGrp="1"/>
          </p:cNvSpPr>
          <p:nvPr>
            <p:ph idx="1"/>
          </p:nvPr>
        </p:nvSpPr>
        <p:spPr>
          <a:xfrm>
            <a:off x="457200" y="1412776"/>
            <a:ext cx="8229600" cy="5112568"/>
          </a:xfrm>
        </p:spPr>
        <p:txBody>
          <a:bodyPr>
            <a:noAutofit/>
          </a:bodyPr>
          <a:lstStyle/>
          <a:p>
            <a:pPr marL="514350" indent="-514350">
              <a:buNone/>
            </a:pPr>
            <a:r>
              <a:rPr lang="es-CL" sz="1800" dirty="0" smtClean="0">
                <a:solidFill>
                  <a:srgbClr val="FF0000"/>
                </a:solidFill>
              </a:rPr>
              <a:t>1.1.  Sobre el ingreso.</a:t>
            </a:r>
          </a:p>
          <a:p>
            <a:pPr marL="722313" lvl="2" indent="-366713" algn="just">
              <a:spcBef>
                <a:spcPts val="0"/>
              </a:spcBef>
              <a:spcAft>
                <a:spcPts val="600"/>
              </a:spcAft>
            </a:pPr>
            <a:endParaRPr lang="es-CL" sz="1800" dirty="0" smtClean="0">
              <a:solidFill>
                <a:srgbClr val="FF0000"/>
              </a:solidFill>
            </a:endParaRPr>
          </a:p>
          <a:p>
            <a:pPr marL="722313" lvl="2" indent="-366713" algn="just">
              <a:spcBef>
                <a:spcPts val="0"/>
              </a:spcBef>
              <a:spcAft>
                <a:spcPts val="600"/>
              </a:spcAft>
            </a:pPr>
            <a:r>
              <a:rPr lang="es-CL" sz="1800" dirty="0" smtClean="0">
                <a:solidFill>
                  <a:srgbClr val="FF0000"/>
                </a:solidFill>
              </a:rPr>
              <a:t>El sistema de ingreso a la planta estará determinado en la ley.</a:t>
            </a:r>
          </a:p>
          <a:p>
            <a:pPr marL="722313" lvl="2" indent="-366713" algn="just">
              <a:spcBef>
                <a:spcPts val="0"/>
              </a:spcBef>
              <a:spcAft>
                <a:spcPts val="600"/>
              </a:spcAft>
            </a:pPr>
            <a:r>
              <a:rPr lang="es-CL" sz="1800" dirty="0" smtClean="0">
                <a:solidFill>
                  <a:srgbClr val="FF0000"/>
                </a:solidFill>
              </a:rPr>
              <a:t>Mediante la dictación de DFL se fijarán las plantas y requisitos de ingreso y promoción.</a:t>
            </a:r>
          </a:p>
          <a:p>
            <a:pPr marL="722313" lvl="2" indent="-366713" algn="just">
              <a:spcBef>
                <a:spcPts val="0"/>
              </a:spcBef>
              <a:spcAft>
                <a:spcPts val="600"/>
              </a:spcAft>
            </a:pPr>
            <a:r>
              <a:rPr lang="es-CL" sz="1800" dirty="0" smtClean="0">
                <a:solidFill>
                  <a:srgbClr val="FF0000"/>
                </a:solidFill>
              </a:rPr>
              <a:t>Podrá existir reglamentación complementaria según lo determine la ley. </a:t>
            </a:r>
            <a:endParaRPr lang="es-CL" sz="1800" strike="sngStrike" dirty="0" smtClean="0">
              <a:solidFill>
                <a:srgbClr val="FF0000"/>
              </a:solidFill>
            </a:endParaRPr>
          </a:p>
          <a:p>
            <a:pPr marL="722313" lvl="2" indent="-366713" algn="just">
              <a:spcBef>
                <a:spcPts val="0"/>
              </a:spcBef>
              <a:spcAft>
                <a:spcPts val="600"/>
              </a:spcAft>
              <a:buNone/>
            </a:pPr>
            <a:endParaRPr lang="es-CL" sz="1800" dirty="0">
              <a:solidFill>
                <a:srgbClr val="FF0000"/>
              </a:solidFill>
            </a:endParaRP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10</a:t>
            </a:fld>
            <a:endParaRPr lang="es-CL"/>
          </a:p>
        </p:txBody>
      </p:sp>
      <p:sp>
        <p:nvSpPr>
          <p:cNvPr id="5" name="1 Título"/>
          <p:cNvSpPr txBox="1">
            <a:spLocks/>
          </p:cNvSpPr>
          <p:nvPr/>
        </p:nvSpPr>
        <p:spPr>
          <a:xfrm>
            <a:off x="611560" y="374030"/>
            <a:ext cx="8229600" cy="63408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L" sz="2500" b="1" i="0" u="none" strike="noStrike" kern="1200" cap="none" spc="0" normalizeH="0" baseline="0" noProof="0" dirty="0" smtClean="0">
                <a:ln>
                  <a:noFill/>
                </a:ln>
                <a:solidFill>
                  <a:schemeClr val="tx1"/>
                </a:solidFill>
                <a:effectLst/>
                <a:uLnTx/>
                <a:uFillTx/>
                <a:latin typeface="+mj-lt"/>
                <a:ea typeface="+mj-ea"/>
                <a:cs typeface="+mj-cs"/>
              </a:rPr>
              <a:t>Elementos Específicos de la Propuesta</a:t>
            </a:r>
            <a:endParaRPr kumimoji="0" lang="es-CL" sz="2500" b="1" i="0" u="none" strike="noStrike" kern="1200" cap="none" spc="0" normalizeH="0" baseline="0" noProof="0" dirty="0">
              <a:ln>
                <a:noFill/>
              </a:ln>
              <a:solidFill>
                <a:schemeClr val="tx1"/>
              </a:solidFill>
              <a:effectLst/>
              <a:uLnTx/>
              <a:uFillTx/>
              <a:latin typeface="+mj-lt"/>
              <a:ea typeface="+mj-ea"/>
              <a:cs typeface="+mj-cs"/>
            </a:endParaRPr>
          </a:p>
        </p:txBody>
      </p:sp>
      <p:pic>
        <p:nvPicPr>
          <p:cNvPr id="6"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7"/>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solidFill>
                  <a:srgbClr val="FF0000"/>
                </a:solidFill>
              </a:rPr>
              <a:t/>
            </a:r>
            <a:br>
              <a:rPr lang="es-CL" dirty="0" smtClean="0">
                <a:solidFill>
                  <a:srgbClr val="FF0000"/>
                </a:solidFill>
              </a:rPr>
            </a:br>
            <a:endParaRPr lang="es-CL" dirty="0"/>
          </a:p>
        </p:txBody>
      </p:sp>
      <p:sp>
        <p:nvSpPr>
          <p:cNvPr id="3" name="2 Marcador de contenido"/>
          <p:cNvSpPr>
            <a:spLocks noGrp="1"/>
          </p:cNvSpPr>
          <p:nvPr>
            <p:ph idx="1"/>
          </p:nvPr>
        </p:nvSpPr>
        <p:spPr/>
        <p:txBody>
          <a:bodyPr>
            <a:normAutofit fontScale="85000" lnSpcReduction="20000"/>
          </a:bodyPr>
          <a:lstStyle/>
          <a:p>
            <a:pPr marL="514350" indent="-514350">
              <a:buNone/>
            </a:pPr>
            <a:r>
              <a:rPr lang="es-CL" sz="2200" dirty="0" smtClean="0">
                <a:solidFill>
                  <a:srgbClr val="FF0000"/>
                </a:solidFill>
              </a:rPr>
              <a:t>1.2.  Sobre la promoción.</a:t>
            </a:r>
          </a:p>
          <a:p>
            <a:pPr marL="722313" lvl="2" indent="-366713" algn="just">
              <a:spcBef>
                <a:spcPts val="0"/>
              </a:spcBef>
              <a:spcAft>
                <a:spcPts val="600"/>
              </a:spcAft>
            </a:pPr>
            <a:r>
              <a:rPr lang="es-CL" sz="1800" dirty="0" smtClean="0">
                <a:solidFill>
                  <a:srgbClr val="FF0000"/>
                </a:solidFill>
              </a:rPr>
              <a:t>Para los estamentos titulares de las plantas de directivos de carrera, fiscalizadores y técnicos, la promoción se efectuará mediante concurso interno, conforme a normativa del Estatuto Administrativo. Artículo N° 53.</a:t>
            </a:r>
          </a:p>
          <a:p>
            <a:pPr marL="1179513" lvl="3" indent="-366713" algn="just">
              <a:spcBef>
                <a:spcPts val="0"/>
              </a:spcBef>
              <a:spcAft>
                <a:spcPts val="600"/>
              </a:spcAft>
            </a:pPr>
            <a:r>
              <a:rPr lang="es-CL" sz="1400" i="1" dirty="0" smtClean="0">
                <a:solidFill>
                  <a:srgbClr val="FF0000"/>
                </a:solidFill>
              </a:rPr>
              <a:t>Encontrarse nombrado en los tres grados inferiores al de la vacante convocada, cuando los postulantes correspondan a la misma planta y de los tres grados inferiores, cuando lo sean de una distinta. Sin embargo, en el evento que el número de cargos provistos ubicados en grados inferiores de la misma planta de la vacante convocada sea menor a 20, podrán participar en el concurso los funcionarios nombrados en ella hasta en los cuatro grados inferiores a aquel del cargo a proveer. </a:t>
            </a:r>
          </a:p>
          <a:p>
            <a:pPr marL="722313" lvl="2" indent="-366713" algn="just">
              <a:spcBef>
                <a:spcPts val="0"/>
              </a:spcBef>
              <a:spcAft>
                <a:spcPts val="600"/>
              </a:spcAft>
            </a:pPr>
            <a:r>
              <a:rPr lang="es-CL" sz="1800" dirty="0" smtClean="0">
                <a:solidFill>
                  <a:srgbClr val="FF0000"/>
                </a:solidFill>
              </a:rPr>
              <a:t>Para el estamento profesional, mediante concurso interno, en el cual podrán participar también los contrata, conforme a reglas especiales.</a:t>
            </a:r>
          </a:p>
          <a:p>
            <a:pPr marL="722313" lvl="2" indent="-366713" algn="just">
              <a:spcBef>
                <a:spcPts val="0"/>
              </a:spcBef>
              <a:spcAft>
                <a:spcPts val="600"/>
              </a:spcAft>
            </a:pPr>
            <a:r>
              <a:rPr lang="es-CL" sz="1800" dirty="0" smtClean="0">
                <a:solidFill>
                  <a:srgbClr val="FF0000"/>
                </a:solidFill>
              </a:rPr>
              <a:t>Auxiliares y administrativos, por ascenso, conforme a normativa general. Artículo N° 53 E.A.</a:t>
            </a:r>
          </a:p>
          <a:p>
            <a:pPr marL="722313" lvl="2" indent="-366713" algn="just">
              <a:spcBef>
                <a:spcPts val="0"/>
              </a:spcBef>
              <a:spcAft>
                <a:spcPts val="600"/>
              </a:spcAft>
            </a:pPr>
            <a:r>
              <a:rPr lang="es-CL" sz="1800" dirty="0" smtClean="0">
                <a:solidFill>
                  <a:srgbClr val="FF0000"/>
                </a:solidFill>
              </a:rPr>
              <a:t>Sujeto a disponibilidad presupuestaria.</a:t>
            </a:r>
          </a:p>
          <a:p>
            <a:pPr marL="722313" lvl="2" indent="-366713" algn="just">
              <a:spcBef>
                <a:spcPts val="0"/>
              </a:spcBef>
              <a:spcAft>
                <a:spcPts val="600"/>
              </a:spcAft>
            </a:pPr>
            <a:r>
              <a:rPr lang="es-CL" sz="1800" dirty="0" smtClean="0">
                <a:solidFill>
                  <a:srgbClr val="FF0000"/>
                </a:solidFill>
              </a:rPr>
              <a:t>Propender a un mecanismo tendiente a la </a:t>
            </a:r>
            <a:r>
              <a:rPr lang="es-CL" sz="1800" dirty="0" err="1" smtClean="0">
                <a:solidFill>
                  <a:srgbClr val="FF0000"/>
                </a:solidFill>
              </a:rPr>
              <a:t>multiconcursabilidad</a:t>
            </a:r>
            <a:r>
              <a:rPr lang="es-CL" sz="1800" dirty="0" smtClean="0">
                <a:solidFill>
                  <a:srgbClr val="FF0000"/>
                </a:solidFill>
              </a:rPr>
              <a:t>, conforme a los lineamientos contenidos en el “Reglamento sobre Concursos del Estatuto Administrativo” y el “Manual de Selección de Personas en Servicios Públicos” del Servicio Civil.</a:t>
            </a:r>
          </a:p>
          <a:p>
            <a:pPr marL="722313" lvl="2" indent="-366713" algn="just">
              <a:spcBef>
                <a:spcPts val="0"/>
              </a:spcBef>
              <a:spcAft>
                <a:spcPts val="600"/>
              </a:spcAft>
              <a:buNone/>
            </a:pPr>
            <a:endParaRPr lang="es-CL" sz="1800" dirty="0" smtClean="0">
              <a:solidFill>
                <a:srgbClr val="FF0000"/>
              </a:solidFill>
            </a:endParaRPr>
          </a:p>
          <a:p>
            <a:pPr marL="322263" lvl="1" indent="-366713" algn="just">
              <a:spcBef>
                <a:spcPts val="0"/>
              </a:spcBef>
              <a:spcAft>
                <a:spcPts val="600"/>
              </a:spcAft>
              <a:buNone/>
            </a:pPr>
            <a:r>
              <a:rPr lang="es-CL" sz="2200" dirty="0" smtClean="0">
                <a:solidFill>
                  <a:srgbClr val="FF0000"/>
                </a:solidFill>
              </a:rPr>
              <a:t>3.3. Funciones de Jefatura.</a:t>
            </a:r>
          </a:p>
          <a:p>
            <a:pPr marL="322263" lvl="1" indent="-366713" algn="just">
              <a:spcBef>
                <a:spcPts val="0"/>
              </a:spcBef>
              <a:spcAft>
                <a:spcPts val="600"/>
              </a:spcAft>
              <a:buNone/>
            </a:pPr>
            <a:r>
              <a:rPr lang="es-CL" sz="2200" dirty="0" smtClean="0">
                <a:solidFill>
                  <a:srgbClr val="FF0000"/>
                </a:solidFill>
              </a:rPr>
              <a:t>		</a:t>
            </a:r>
            <a:r>
              <a:rPr lang="es-CL" sz="1800" dirty="0" smtClean="0">
                <a:solidFill>
                  <a:srgbClr val="FF0000"/>
                </a:solidFill>
              </a:rPr>
              <a:t>Se mantiene regulación actual, según lo que se defina en la Ley de Presupuestos.</a:t>
            </a:r>
          </a:p>
          <a:p>
            <a:pPr marL="322263" lvl="1" indent="-366713" algn="just">
              <a:spcBef>
                <a:spcPts val="0"/>
              </a:spcBef>
              <a:spcAft>
                <a:spcPts val="600"/>
              </a:spcAft>
              <a:buNone/>
            </a:pPr>
            <a:r>
              <a:rPr lang="es-CL" sz="1800" dirty="0" smtClean="0">
                <a:solidFill>
                  <a:srgbClr val="FF0000"/>
                </a:solidFill>
              </a:rPr>
              <a:t>	</a:t>
            </a:r>
            <a:r>
              <a:rPr lang="es-MX" sz="1800" dirty="0" smtClean="0">
                <a:solidFill>
                  <a:srgbClr val="FF0000"/>
                </a:solidFill>
              </a:rPr>
              <a:t> </a:t>
            </a:r>
            <a:endParaRPr lang="es-CL" sz="1800" dirty="0" smtClean="0">
              <a:solidFill>
                <a:srgbClr val="FF0000"/>
              </a:solidFill>
            </a:endParaRPr>
          </a:p>
          <a:p>
            <a:pPr marL="722313" lvl="2" indent="-366713" algn="just">
              <a:spcBef>
                <a:spcPts val="0"/>
              </a:spcBef>
              <a:spcAft>
                <a:spcPts val="600"/>
              </a:spcAft>
            </a:pPr>
            <a:endParaRPr lang="es-CL" sz="1800" dirty="0" smtClean="0">
              <a:solidFill>
                <a:srgbClr val="FF0000"/>
              </a:solidFill>
            </a:endParaRPr>
          </a:p>
          <a:p>
            <a:pPr marL="722313" lvl="2" indent="-366713" algn="just">
              <a:spcBef>
                <a:spcPts val="0"/>
              </a:spcBef>
              <a:spcAft>
                <a:spcPts val="600"/>
              </a:spcAft>
            </a:pPr>
            <a:endParaRPr lang="es-CL" sz="1800" dirty="0"/>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11</a:t>
            </a:fld>
            <a:endParaRPr lang="es-CL"/>
          </a:p>
        </p:txBody>
      </p:sp>
      <p:sp>
        <p:nvSpPr>
          <p:cNvPr id="5" name="1 Título"/>
          <p:cNvSpPr txBox="1">
            <a:spLocks/>
          </p:cNvSpPr>
          <p:nvPr/>
        </p:nvSpPr>
        <p:spPr>
          <a:xfrm>
            <a:off x="611560" y="374030"/>
            <a:ext cx="8229600" cy="63408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L" sz="2500" b="1" i="0" u="none" strike="noStrike" kern="1200" cap="none" spc="0" normalizeH="0" baseline="0" noProof="0" dirty="0" smtClean="0">
                <a:ln>
                  <a:noFill/>
                </a:ln>
                <a:solidFill>
                  <a:schemeClr val="tx1"/>
                </a:solidFill>
                <a:effectLst/>
                <a:uLnTx/>
                <a:uFillTx/>
                <a:latin typeface="+mj-lt"/>
                <a:ea typeface="+mj-ea"/>
                <a:cs typeface="+mj-cs"/>
              </a:rPr>
              <a:t>Elementos Específicos de la Propuesta</a:t>
            </a:r>
            <a:endParaRPr kumimoji="0" lang="es-CL" sz="2500" b="1" i="0" u="none" strike="noStrike" kern="1200" cap="none" spc="0" normalizeH="0" baseline="0" noProof="0" dirty="0">
              <a:ln>
                <a:noFill/>
              </a:ln>
              <a:solidFill>
                <a:schemeClr val="tx1"/>
              </a:solidFill>
              <a:effectLst/>
              <a:uLnTx/>
              <a:uFillTx/>
              <a:latin typeface="+mj-lt"/>
              <a:ea typeface="+mj-ea"/>
              <a:cs typeface="+mj-cs"/>
            </a:endParaRPr>
          </a:p>
        </p:txBody>
      </p:sp>
      <p:pic>
        <p:nvPicPr>
          <p:cNvPr id="6"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7"/>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02A283F6-3BB8-47A1-8780-F8EE71353FC9}" type="slidenum">
              <a:rPr lang="es-CL" smtClean="0"/>
              <a:pPr/>
              <a:t>12</a:t>
            </a:fld>
            <a:endParaRPr lang="es-CL"/>
          </a:p>
        </p:txBody>
      </p:sp>
      <p:graphicFrame>
        <p:nvGraphicFramePr>
          <p:cNvPr id="5" name="Tabla 33"/>
          <p:cNvGraphicFramePr>
            <a:graphicFrameLocks noGrp="1"/>
          </p:cNvGraphicFramePr>
          <p:nvPr>
            <p:extLst>
              <p:ext uri="{D42A27DB-BD31-4B8C-83A1-F6EECF244321}">
                <p14:modId xmlns:p14="http://schemas.microsoft.com/office/powerpoint/2010/main" val="1613590669"/>
              </p:ext>
            </p:extLst>
          </p:nvPr>
        </p:nvGraphicFramePr>
        <p:xfrm>
          <a:off x="359831" y="1220895"/>
          <a:ext cx="8369302" cy="4175760"/>
        </p:xfrm>
        <a:graphic>
          <a:graphicData uri="http://schemas.openxmlformats.org/drawingml/2006/table">
            <a:tbl>
              <a:tblPr firstRow="1" bandRow="1">
                <a:tableStyleId>{85BE263C-DBD7-4A20-BB59-AAB30ACAA65A}</a:tableStyleId>
              </a:tblPr>
              <a:tblGrid>
                <a:gridCol w="4184651"/>
                <a:gridCol w="4184651"/>
              </a:tblGrid>
              <a:tr h="340189">
                <a:tc>
                  <a:txBody>
                    <a:bodyPr/>
                    <a:lstStyle/>
                    <a:p>
                      <a:pPr algn="ctr"/>
                      <a:r>
                        <a:rPr lang="es-ES_tradnl" dirty="0" smtClean="0"/>
                        <a:t>Propuesta</a:t>
                      </a:r>
                      <a:endParaRPr lang="es-CL" dirty="0"/>
                    </a:p>
                  </a:txBody>
                  <a:tcPr>
                    <a:solidFill>
                      <a:srgbClr val="C00000"/>
                    </a:solidFill>
                  </a:tcPr>
                </a:tc>
                <a:tc>
                  <a:txBody>
                    <a:bodyPr/>
                    <a:lstStyle/>
                    <a:p>
                      <a:pPr algn="ctr"/>
                      <a:r>
                        <a:rPr lang="es-ES_tradnl" dirty="0" smtClean="0"/>
                        <a:t>Lo que se Espera Lograr</a:t>
                      </a:r>
                      <a:endParaRPr lang="es-CL" dirty="0"/>
                    </a:p>
                  </a:txBody>
                  <a:tcPr>
                    <a:solidFill>
                      <a:srgbClr val="C00000"/>
                    </a:solidFill>
                  </a:tcPr>
                </a:tc>
              </a:tr>
              <a:tr h="3687924">
                <a:tc>
                  <a:txBody>
                    <a:bodyPr/>
                    <a:lstStyle/>
                    <a:p>
                      <a:pPr marL="0" indent="0" algn="just">
                        <a:buFont typeface="Arial" panose="020B0604020202020204" pitchFamily="34" charset="0"/>
                        <a:buNone/>
                      </a:pPr>
                      <a:r>
                        <a:rPr lang="es-ES_tradnl" sz="1400" b="1" kern="1200" baseline="0" dirty="0" smtClean="0">
                          <a:solidFill>
                            <a:schemeClr val="dk1"/>
                          </a:solidFill>
                          <a:latin typeface="+mn-lt"/>
                          <a:ea typeface="+mn-ea"/>
                          <a:cs typeface="+mn-cs"/>
                        </a:rPr>
                        <a:t>Desarrollo de la Carrera Funcionaria</a:t>
                      </a:r>
                    </a:p>
                    <a:p>
                      <a:pPr marL="285750" indent="-285750" algn="just">
                        <a:buFont typeface="Arial" panose="020B0604020202020204" pitchFamily="34" charset="0"/>
                        <a:buChar char="•"/>
                      </a:pPr>
                      <a:endParaRPr lang="es-ES_tradnl" sz="1200" b="0" kern="1200" baseline="0" dirty="0" smtClean="0">
                        <a:solidFill>
                          <a:schemeClr val="dk1"/>
                        </a:solidFill>
                        <a:latin typeface="+mn-lt"/>
                        <a:ea typeface="+mn-ea"/>
                        <a:cs typeface="+mn-cs"/>
                      </a:endParaRPr>
                    </a:p>
                    <a:p>
                      <a:pPr marL="285750" indent="-285750" algn="just">
                        <a:buFont typeface="Arial" panose="020B0604020202020204" pitchFamily="34" charset="0"/>
                        <a:buChar char="•"/>
                      </a:pPr>
                      <a:r>
                        <a:rPr lang="es-ES_tradnl" sz="1200" b="0" kern="1200" baseline="0" dirty="0" smtClean="0">
                          <a:solidFill>
                            <a:schemeClr val="dk1"/>
                          </a:solidFill>
                          <a:latin typeface="+mn-lt"/>
                          <a:ea typeface="+mn-ea"/>
                          <a:cs typeface="+mn-cs"/>
                        </a:rPr>
                        <a:t>Tercer nivel Directivo, como parte de la carrera del Servicio, provisto mediante concurso con condiciones claramente establecidas.</a:t>
                      </a:r>
                    </a:p>
                    <a:p>
                      <a:pPr marL="285750" indent="-285750" algn="just">
                        <a:buFont typeface="Arial" panose="020B0604020202020204" pitchFamily="34" charset="0"/>
                        <a:buChar char="•"/>
                      </a:pPr>
                      <a:r>
                        <a:rPr lang="es-ES_tradnl" sz="1200" b="0" kern="1200" baseline="0" dirty="0" smtClean="0">
                          <a:solidFill>
                            <a:schemeClr val="dk1"/>
                          </a:solidFill>
                          <a:latin typeface="+mn-lt"/>
                          <a:ea typeface="+mn-ea"/>
                          <a:cs typeface="+mn-cs"/>
                        </a:rPr>
                        <a:t>Modificación de los cargos componentes de cada una de las plantas del servicio.</a:t>
                      </a:r>
                    </a:p>
                    <a:p>
                      <a:pPr marL="285750" indent="-285750" algn="just">
                        <a:buFont typeface="Arial" panose="020B0604020202020204" pitchFamily="34" charset="0"/>
                        <a:buChar char="•"/>
                      </a:pPr>
                      <a:r>
                        <a:rPr lang="es-ES_tradnl" sz="1200" b="0" kern="1200" baseline="0" dirty="0" smtClean="0">
                          <a:solidFill>
                            <a:schemeClr val="dk1"/>
                          </a:solidFill>
                          <a:latin typeface="+mn-lt"/>
                          <a:ea typeface="+mn-ea"/>
                          <a:cs typeface="+mn-cs"/>
                        </a:rPr>
                        <a:t>Adecuación de las exigencias en requisitos de ingreso y promoción.</a:t>
                      </a:r>
                    </a:p>
                    <a:p>
                      <a:pPr marL="285750" indent="-285750" algn="just">
                        <a:buFont typeface="Arial" panose="020B0604020202020204" pitchFamily="34" charset="0"/>
                        <a:buChar char="•"/>
                      </a:pPr>
                      <a:r>
                        <a:rPr lang="es-ES_tradnl" sz="1200" b="0" kern="1200" baseline="0" dirty="0" smtClean="0">
                          <a:solidFill>
                            <a:schemeClr val="dk1"/>
                          </a:solidFill>
                          <a:latin typeface="+mn-lt"/>
                          <a:ea typeface="+mn-ea"/>
                          <a:cs typeface="+mn-cs"/>
                        </a:rPr>
                        <a:t>Ingreso a la planta requiere antigüedad de 5 años en la contrata, según requisitos y excepciones.</a:t>
                      </a:r>
                    </a:p>
                    <a:p>
                      <a:pPr marL="285750" indent="-285750" algn="just">
                        <a:buFont typeface="Arial" panose="020B0604020202020204" pitchFamily="34" charset="0"/>
                        <a:buChar char="•"/>
                      </a:pPr>
                      <a:r>
                        <a:rPr lang="es-ES_tradnl" sz="1200" b="0" kern="1200" baseline="0" dirty="0" smtClean="0">
                          <a:solidFill>
                            <a:schemeClr val="dk1"/>
                          </a:solidFill>
                          <a:latin typeface="+mn-lt"/>
                          <a:ea typeface="+mn-ea"/>
                          <a:cs typeface="+mn-cs"/>
                        </a:rPr>
                        <a:t>Los funcionarios a contrata, para participar en los concursos de promoción en la planta, deberán haber ingresado por un procedimiento concursal abierto.</a:t>
                      </a:r>
                    </a:p>
                    <a:p>
                      <a:pPr marL="285750" indent="-285750" algn="just">
                        <a:buFont typeface="Arial" panose="020B0604020202020204" pitchFamily="34" charset="0"/>
                        <a:buChar char="•"/>
                      </a:pPr>
                      <a:r>
                        <a:rPr lang="es-ES_tradnl" sz="1200" b="0" kern="1200" baseline="0" dirty="0" smtClean="0">
                          <a:solidFill>
                            <a:schemeClr val="dk1"/>
                          </a:solidFill>
                          <a:latin typeface="+mn-lt"/>
                          <a:ea typeface="+mn-ea"/>
                          <a:cs typeface="+mn-cs"/>
                        </a:rPr>
                        <a:t>Promoción exclusiva para las plantas del Servicio y restringida a las condiciones que establece el estatuto administrativo, con excepción del estamento profesional.</a:t>
                      </a:r>
                    </a:p>
                    <a:p>
                      <a:pPr marL="285750" indent="-285750" algn="just">
                        <a:buFont typeface="Arial" panose="020B0604020202020204" pitchFamily="34" charset="0"/>
                        <a:buChar char="•"/>
                      </a:pPr>
                      <a:r>
                        <a:rPr lang="es-ES_tradnl" sz="1200" b="0" kern="1200" baseline="0" dirty="0" smtClean="0">
                          <a:solidFill>
                            <a:schemeClr val="dk1"/>
                          </a:solidFill>
                          <a:latin typeface="+mn-lt"/>
                          <a:ea typeface="+mn-ea"/>
                          <a:cs typeface="+mn-cs"/>
                        </a:rPr>
                        <a:t>Mejoras según nuevo encasillamiento y proporción titulares/contratas. Planta más robusta.</a:t>
                      </a:r>
                    </a:p>
                    <a:p>
                      <a:pPr marL="0" algn="just" defTabSz="457200" rtl="0" eaLnBrk="1" latinLnBrk="0" hangingPunct="1"/>
                      <a:endParaRPr lang="es-CL" sz="1400" b="1" kern="1200" dirty="0">
                        <a:solidFill>
                          <a:schemeClr val="dk1"/>
                        </a:solidFill>
                        <a:latin typeface="+mn-lt"/>
                        <a:ea typeface="+mn-ea"/>
                        <a:cs typeface="+mn-cs"/>
                      </a:endParaRPr>
                    </a:p>
                  </a:txBody>
                  <a:tcPr>
                    <a:solidFill>
                      <a:schemeClr val="bg1"/>
                    </a:solidFill>
                  </a:tcPr>
                </a:tc>
                <a:tc>
                  <a:txBody>
                    <a:bodyPr/>
                    <a:lstStyle/>
                    <a:p>
                      <a:pPr marL="171450" indent="-171450" algn="just">
                        <a:buFont typeface="Arial" panose="020B0604020202020204" pitchFamily="34" charset="0"/>
                        <a:buChar char="•"/>
                      </a:pPr>
                      <a:r>
                        <a:rPr lang="es-ES_tradnl" sz="1200" baseline="0" dirty="0" smtClean="0"/>
                        <a:t>Se espera que el Servicio cuente con una planta de personal más robusta, cuyo mecanismo de ingreso a ella asegura que los funcionarios cuentan con competencias especificas. (profesionalización y especialización).</a:t>
                      </a:r>
                    </a:p>
                    <a:p>
                      <a:pPr marL="0" indent="0" algn="just">
                        <a:buFont typeface="Arial" panose="020B0604020202020204" pitchFamily="34" charset="0"/>
                        <a:buNone/>
                      </a:pPr>
                      <a:endParaRPr lang="es-ES_tradnl" sz="1200" baseline="0" dirty="0" smtClean="0"/>
                    </a:p>
                    <a:p>
                      <a:pPr marL="171450" indent="-171450" algn="just">
                        <a:buFont typeface="Arial" panose="020B0604020202020204" pitchFamily="34" charset="0"/>
                        <a:buChar char="•"/>
                      </a:pPr>
                      <a:r>
                        <a:rPr lang="es-ES_tradnl" sz="1200" baseline="0" dirty="0" smtClean="0"/>
                        <a:t>Se espera desincentivar el uso de cargos compatibles, reconocimiento el tercer nivel directivo como parte de la planta del servicio.</a:t>
                      </a:r>
                    </a:p>
                    <a:p>
                      <a:pPr marL="0" indent="0" algn="just">
                        <a:buFont typeface="Arial" panose="020B0604020202020204" pitchFamily="34" charset="0"/>
                        <a:buNone/>
                      </a:pPr>
                      <a:endParaRPr lang="es-ES_tradnl" sz="1200" baseline="0" dirty="0" smtClean="0"/>
                    </a:p>
                    <a:p>
                      <a:pPr marL="171450" indent="-171450" algn="just">
                        <a:buFont typeface="Arial" panose="020B0604020202020204" pitchFamily="34" charset="0"/>
                        <a:buChar char="•"/>
                      </a:pPr>
                      <a:r>
                        <a:rPr lang="es-ES_tradnl" sz="1200" baseline="0" dirty="0" smtClean="0"/>
                        <a:t>Se espera que el desarrollo de carrera que se de en la planta del Servicio, basado en mecanismos sistemáticos, transparentes y no discrecionales. Se espera que los funcionarios se incentiven y motiven a perfeccionarse continuamente y a elevar sus niveles de desempeño.</a:t>
                      </a:r>
                    </a:p>
                    <a:p>
                      <a:pPr marL="0" indent="0" algn="just">
                        <a:buFont typeface="Arial" panose="020B0604020202020204" pitchFamily="34" charset="0"/>
                        <a:buNone/>
                      </a:pPr>
                      <a:endParaRPr lang="es-ES_tradnl" sz="1200" baseline="0" dirty="0" smtClean="0"/>
                    </a:p>
                    <a:p>
                      <a:pPr marL="171450" indent="-171450" algn="just">
                        <a:buFont typeface="Arial" panose="020B0604020202020204" pitchFamily="34" charset="0"/>
                        <a:buChar char="•"/>
                      </a:pPr>
                      <a:r>
                        <a:rPr lang="es-ES_tradnl" sz="1200" baseline="0" dirty="0" smtClean="0"/>
                        <a:t>Se espera que la nueva estructura de cargos de planta, permita que el desarrollo de los funcionarios de acuerdo al mérito, en consistencia con un modelo de promoción restrictivo a la planta.</a:t>
                      </a:r>
                    </a:p>
                  </a:txBody>
                  <a:tcPr>
                    <a:solidFill>
                      <a:schemeClr val="bg1"/>
                    </a:solidFill>
                  </a:tcPr>
                </a:tc>
              </a:tr>
            </a:tbl>
          </a:graphicData>
        </a:graphic>
      </p:graphicFrame>
      <p:sp>
        <p:nvSpPr>
          <p:cNvPr id="6" name="Rectángulo 4"/>
          <p:cNvSpPr/>
          <p:nvPr/>
        </p:nvSpPr>
        <p:spPr>
          <a:xfrm>
            <a:off x="651932" y="156902"/>
            <a:ext cx="7535333" cy="461665"/>
          </a:xfrm>
          <a:prstGeom prst="rect">
            <a:avLst/>
          </a:prstGeom>
        </p:spPr>
        <p:txBody>
          <a:bodyPr wrap="square">
            <a:spAutoFit/>
          </a:bodyPr>
          <a:lstStyle/>
          <a:p>
            <a:pPr lvl="0" algn="ctr"/>
            <a:r>
              <a:rPr lang="es-ES_tradnl" sz="2400" b="1" dirty="0" smtClean="0">
                <a:solidFill>
                  <a:schemeClr val="tx2"/>
                </a:solidFill>
                <a:cs typeface="Arial" panose="020B0604020202020204" pitchFamily="34" charset="0"/>
              </a:rPr>
              <a:t>Resumen Planteamiento de Gobierno</a:t>
            </a:r>
            <a:endParaRPr lang="es-ES_tradnl" sz="2400" b="1" dirty="0">
              <a:solidFill>
                <a:schemeClr val="tx2"/>
              </a:solidFill>
              <a:cs typeface="Arial" panose="020B0604020202020204" pitchFamily="34" charset="0"/>
            </a:endParaRPr>
          </a:p>
        </p:txBody>
      </p:sp>
      <p:cxnSp>
        <p:nvCxnSpPr>
          <p:cNvPr id="7" name="6 Conector recto"/>
          <p:cNvCxnSpPr/>
          <p:nvPr/>
        </p:nvCxnSpPr>
        <p:spPr>
          <a:xfrm>
            <a:off x="1460644" y="714567"/>
            <a:ext cx="6294824" cy="0"/>
          </a:xfrm>
          <a:prstGeom prst="line">
            <a:avLst/>
          </a:prstGeom>
          <a:ln>
            <a:solidFill>
              <a:srgbClr val="C0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74030"/>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sp>
        <p:nvSpPr>
          <p:cNvPr id="3" name="2 Marcador de contenido"/>
          <p:cNvSpPr>
            <a:spLocks noGrp="1"/>
          </p:cNvSpPr>
          <p:nvPr>
            <p:ph idx="1"/>
          </p:nvPr>
        </p:nvSpPr>
        <p:spPr>
          <a:xfrm>
            <a:off x="395536" y="1647974"/>
            <a:ext cx="8229600" cy="4563888"/>
          </a:xfrm>
        </p:spPr>
        <p:txBody>
          <a:bodyPr>
            <a:noAutofit/>
          </a:bodyPr>
          <a:lstStyle/>
          <a:p>
            <a:pPr marL="514350" indent="-514350" algn="just">
              <a:spcBef>
                <a:spcPts val="600"/>
              </a:spcBef>
              <a:spcAft>
                <a:spcPts val="600"/>
              </a:spcAft>
              <a:buFont typeface="+mj-lt"/>
              <a:buAutoNum type="arabicPeriod" startAt="2"/>
            </a:pPr>
            <a:r>
              <a:rPr lang="es-CL" sz="2200" b="1" dirty="0" smtClean="0"/>
              <a:t>Proporcionalidad </a:t>
            </a:r>
            <a:r>
              <a:rPr lang="es-CL" sz="2200" b="1" dirty="0"/>
              <a:t>Titulares / </a:t>
            </a:r>
            <a:r>
              <a:rPr lang="es-CL" sz="2200" b="1" dirty="0" smtClean="0"/>
              <a:t>Contratas</a:t>
            </a:r>
          </a:p>
          <a:p>
            <a:pPr marL="0" lvl="0" indent="0" algn="just">
              <a:spcBef>
                <a:spcPts val="600"/>
              </a:spcBef>
              <a:spcAft>
                <a:spcPts val="600"/>
              </a:spcAft>
              <a:buNone/>
            </a:pPr>
            <a:r>
              <a:rPr lang="es-CL" sz="1800" dirty="0" smtClean="0"/>
              <a:t>Mejorar </a:t>
            </a:r>
            <a:r>
              <a:rPr lang="es-CL" sz="1800" dirty="0"/>
              <a:t>la actual relación </a:t>
            </a:r>
            <a:r>
              <a:rPr lang="es-CL" sz="1800" dirty="0" smtClean="0"/>
              <a:t>planta/contrata</a:t>
            </a:r>
            <a:r>
              <a:rPr lang="es-CL" sz="1800" dirty="0"/>
              <a:t>, según dotación de los estamentos respectivos.  </a:t>
            </a:r>
            <a:endParaRPr lang="es-CL" sz="1800" dirty="0" smtClean="0"/>
          </a:p>
          <a:p>
            <a:pPr lvl="0" algn="just">
              <a:spcBef>
                <a:spcPts val="600"/>
              </a:spcBef>
              <a:spcAft>
                <a:spcPts val="600"/>
              </a:spcAft>
              <a:buNone/>
            </a:pPr>
            <a:r>
              <a:rPr lang="es-CL" sz="1800" b="1" dirty="0" smtClean="0"/>
              <a:t>a.	</a:t>
            </a:r>
            <a:r>
              <a:rPr lang="es-CL" sz="1800" b="1" u="sng" dirty="0" smtClean="0"/>
              <a:t>Objetivos</a:t>
            </a:r>
            <a:r>
              <a:rPr lang="es-CL" sz="1800" b="1" dirty="0" smtClean="0"/>
              <a:t>:</a:t>
            </a:r>
          </a:p>
          <a:p>
            <a:pPr marL="722313" lvl="2" indent="-366713" algn="just">
              <a:spcBef>
                <a:spcPts val="600"/>
              </a:spcBef>
            </a:pPr>
            <a:r>
              <a:rPr lang="es-CL" sz="1800" dirty="0" smtClean="0"/>
              <a:t>Otorgar </a:t>
            </a:r>
            <a:r>
              <a:rPr lang="es-CL" sz="1800" dirty="0"/>
              <a:t>posibilidad acceder a carrera funcionaria para el personal afecto al Estatuto Administrativo.</a:t>
            </a:r>
          </a:p>
          <a:p>
            <a:pPr marL="722313" lvl="2" indent="-366713" algn="just">
              <a:spcBef>
                <a:spcPts val="600"/>
              </a:spcBef>
            </a:pPr>
            <a:r>
              <a:rPr lang="es-CL" sz="1800" dirty="0" smtClean="0"/>
              <a:t>Otorgar mayor estabilidad en el empleo, en especial a quienes realizan labores fiscalizadoras.</a:t>
            </a:r>
          </a:p>
          <a:p>
            <a:pPr algn="just">
              <a:spcBef>
                <a:spcPts val="600"/>
              </a:spcBef>
              <a:spcAft>
                <a:spcPts val="600"/>
              </a:spcAft>
              <a:buNone/>
            </a:pPr>
            <a:r>
              <a:rPr lang="es-CL" sz="1800" b="1" dirty="0" smtClean="0"/>
              <a:t>b.	</a:t>
            </a:r>
            <a:r>
              <a:rPr lang="es-CL" sz="1800" b="1" u="sng" dirty="0" smtClean="0"/>
              <a:t>Elementos</a:t>
            </a:r>
            <a:r>
              <a:rPr lang="es-CL" sz="1800" b="1" dirty="0" smtClean="0"/>
              <a:t>:</a:t>
            </a:r>
          </a:p>
          <a:p>
            <a:pPr marL="722313" lvl="2" indent="-366713" algn="just">
              <a:spcBef>
                <a:spcPts val="600"/>
              </a:spcBef>
            </a:pPr>
            <a:r>
              <a:rPr lang="es-CL" sz="1800" dirty="0" smtClean="0"/>
              <a:t>Priorizar antigüedad en la Institución</a:t>
            </a:r>
            <a:r>
              <a:rPr lang="es-CL" sz="1800" dirty="0" smtClean="0">
                <a:solidFill>
                  <a:srgbClr val="FF0000"/>
                </a:solidFill>
              </a:rPr>
              <a:t>, para lograr proporcionalidad convenida.</a:t>
            </a:r>
          </a:p>
          <a:p>
            <a:pPr marL="722313" lvl="2" indent="-366713" algn="just">
              <a:spcBef>
                <a:spcPts val="600"/>
              </a:spcBef>
            </a:pPr>
            <a:r>
              <a:rPr lang="es-CL" sz="1800" dirty="0" smtClean="0">
                <a:solidFill>
                  <a:srgbClr val="FF0000"/>
                </a:solidFill>
              </a:rPr>
              <a:t>Propuesta de proporcionalidad por Estamento. </a:t>
            </a:r>
          </a:p>
          <a:p>
            <a:pPr marL="722313" lvl="2" indent="-366713" algn="just">
              <a:spcBef>
                <a:spcPts val="600"/>
              </a:spcBef>
            </a:pPr>
            <a:r>
              <a:rPr lang="es-CL" sz="1800" dirty="0" smtClean="0">
                <a:solidFill>
                  <a:srgbClr val="FF0000"/>
                </a:solidFill>
              </a:rPr>
              <a:t>Gradualidad de implementación: 3 años.</a:t>
            </a: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13</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203848" y="1124744"/>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534821"/>
            <a:ext cx="8229600" cy="5256584"/>
          </a:xfrm>
        </p:spPr>
        <p:txBody>
          <a:bodyPr>
            <a:noAutofit/>
          </a:bodyPr>
          <a:lstStyle/>
          <a:p>
            <a:pPr marL="457200" indent="-457200" algn="just">
              <a:spcBef>
                <a:spcPts val="600"/>
              </a:spcBef>
              <a:spcAft>
                <a:spcPts val="600"/>
              </a:spcAft>
              <a:buAutoNum type="arabicPeriod" startAt="2"/>
              <a:tabLst>
                <a:tab pos="449263" algn="l"/>
              </a:tabLst>
            </a:pPr>
            <a:r>
              <a:rPr lang="es-CL" sz="2200" b="1" dirty="0" smtClean="0"/>
              <a:t>Modernización </a:t>
            </a:r>
            <a:r>
              <a:rPr lang="es-CL" sz="2200" b="1" dirty="0"/>
              <a:t>de </a:t>
            </a:r>
            <a:r>
              <a:rPr lang="es-CL" sz="2200" b="1" dirty="0" smtClean="0"/>
              <a:t>Plantas </a:t>
            </a:r>
            <a:r>
              <a:rPr lang="es-CL" sz="2200" b="1" dirty="0"/>
              <a:t>y </a:t>
            </a:r>
            <a:r>
              <a:rPr lang="es-CL" sz="2200" b="1" dirty="0" smtClean="0"/>
              <a:t>Encasillamiento</a:t>
            </a:r>
          </a:p>
          <a:p>
            <a:pPr marL="0" indent="0" algn="just">
              <a:spcBef>
                <a:spcPts val="600"/>
              </a:spcBef>
              <a:spcAft>
                <a:spcPts val="600"/>
              </a:spcAft>
              <a:buNone/>
              <a:tabLst>
                <a:tab pos="449263" algn="l"/>
              </a:tabLst>
            </a:pPr>
            <a:endParaRPr lang="es-CL" sz="700" b="1" dirty="0" smtClean="0"/>
          </a:p>
          <a:p>
            <a:pPr marL="722313" lvl="2" indent="-366713" algn="just">
              <a:spcBef>
                <a:spcPts val="0"/>
              </a:spcBef>
              <a:spcAft>
                <a:spcPts val="600"/>
              </a:spcAft>
            </a:pPr>
            <a:r>
              <a:rPr lang="es-CL" sz="1800" dirty="0" smtClean="0"/>
              <a:t>Mejoramiento </a:t>
            </a:r>
            <a:r>
              <a:rPr lang="es-CL" sz="1800" dirty="0"/>
              <a:t>de actual estructura de las plantas, revisando la distribución de cupos en los distintos grados, por estamento.</a:t>
            </a:r>
          </a:p>
          <a:p>
            <a:pPr marL="722313" lvl="2" indent="-366713" algn="just">
              <a:spcBef>
                <a:spcPts val="0"/>
              </a:spcBef>
              <a:spcAft>
                <a:spcPts val="600"/>
              </a:spcAft>
            </a:pPr>
            <a:r>
              <a:rPr lang="es-CL" sz="1800" dirty="0"/>
              <a:t>Revisar grados de inicio de carrera, por estamento.</a:t>
            </a:r>
          </a:p>
          <a:p>
            <a:pPr marL="722313" lvl="2" indent="-366713" algn="just">
              <a:spcBef>
                <a:spcPts val="0"/>
              </a:spcBef>
              <a:spcAft>
                <a:spcPts val="600"/>
              </a:spcAft>
            </a:pPr>
            <a:r>
              <a:rPr lang="es-CL" sz="1800" dirty="0"/>
              <a:t>Convenir ampliación de plantas, por estamento, de manera consistente con mejorar relación planta / contrata.</a:t>
            </a:r>
          </a:p>
          <a:p>
            <a:pPr marL="722313" lvl="2" indent="-366713" algn="just">
              <a:spcBef>
                <a:spcPts val="0"/>
              </a:spcBef>
              <a:spcAft>
                <a:spcPts val="600"/>
              </a:spcAft>
            </a:pPr>
            <a:r>
              <a:rPr lang="es-CL" sz="1800" dirty="0"/>
              <a:t>Revisar requisitos, cuando corresponda.</a:t>
            </a:r>
          </a:p>
          <a:p>
            <a:pPr algn="just">
              <a:spcBef>
                <a:spcPts val="600"/>
              </a:spcBef>
              <a:spcAft>
                <a:spcPts val="600"/>
              </a:spcAft>
              <a:buNone/>
            </a:pPr>
            <a:r>
              <a:rPr lang="es-CL" sz="1800" b="1" dirty="0" smtClean="0"/>
              <a:t>a.	</a:t>
            </a:r>
            <a:r>
              <a:rPr lang="es-CL" sz="1800" b="1" u="sng" dirty="0" smtClean="0"/>
              <a:t>Objetivos</a:t>
            </a:r>
            <a:r>
              <a:rPr lang="es-CL" sz="1800" b="1" u="sng" dirty="0"/>
              <a:t>:</a:t>
            </a:r>
          </a:p>
          <a:p>
            <a:pPr marL="722313" lvl="2" indent="-366713" algn="just">
              <a:spcBef>
                <a:spcPts val="0"/>
              </a:spcBef>
              <a:spcAft>
                <a:spcPts val="600"/>
              </a:spcAft>
            </a:pPr>
            <a:r>
              <a:rPr lang="es-CL" sz="1800" dirty="0"/>
              <a:t>Incentivar atracción y retención de funcionarios/as.</a:t>
            </a:r>
          </a:p>
          <a:p>
            <a:pPr marL="722313" lvl="2" indent="-366713" algn="just">
              <a:spcBef>
                <a:spcPts val="0"/>
              </a:spcBef>
              <a:spcAft>
                <a:spcPts val="600"/>
              </a:spcAft>
            </a:pPr>
            <a:r>
              <a:rPr lang="es-CL" sz="1800" dirty="0"/>
              <a:t>Contribuir al mejoramiento del desempeño.</a:t>
            </a:r>
          </a:p>
          <a:p>
            <a:pPr marL="722313" lvl="2" indent="-366713" algn="just">
              <a:spcBef>
                <a:spcPts val="0"/>
              </a:spcBef>
              <a:spcAft>
                <a:spcPts val="600"/>
              </a:spcAft>
            </a:pPr>
            <a:r>
              <a:rPr lang="es-CL" sz="1800" dirty="0"/>
              <a:t>Mejorar la movilidad a grados superiores en el tiempo, mejorando la posibilidad de carrera funcionaria.</a:t>
            </a:r>
          </a:p>
          <a:p>
            <a:pPr marL="722313" lvl="2" indent="-366713" algn="just">
              <a:spcBef>
                <a:spcPts val="0"/>
              </a:spcBef>
              <a:spcAft>
                <a:spcPts val="600"/>
              </a:spcAft>
            </a:pPr>
            <a:r>
              <a:rPr lang="es-CL" sz="1800" dirty="0"/>
              <a:t>Contribuir a un mejoramiento de las remuneraciones en el tiempo, a través del avance en la carrera.</a:t>
            </a: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14</a:t>
            </a:fld>
            <a:endParaRPr lang="es-CL"/>
          </a:p>
        </p:txBody>
      </p:sp>
      <p:sp>
        <p:nvSpPr>
          <p:cNvPr id="6" name="1 Título"/>
          <p:cNvSpPr>
            <a:spLocks noGrp="1"/>
          </p:cNvSpPr>
          <p:nvPr>
            <p:ph type="title"/>
          </p:nvPr>
        </p:nvSpPr>
        <p:spPr>
          <a:xfrm>
            <a:off x="611560" y="26064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6"/>
          <p:cNvCxnSpPr/>
          <p:nvPr/>
        </p:nvCxnSpPr>
        <p:spPr>
          <a:xfrm>
            <a:off x="3131840" y="928563"/>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400600"/>
          </a:xfrm>
        </p:spPr>
        <p:txBody>
          <a:bodyPr>
            <a:noAutofit/>
          </a:bodyPr>
          <a:lstStyle/>
          <a:p>
            <a:pPr marL="342900" lvl="1" indent="-342900" algn="just">
              <a:spcBef>
                <a:spcPts val="600"/>
              </a:spcBef>
              <a:spcAft>
                <a:spcPts val="600"/>
              </a:spcAft>
              <a:buAutoNum type="alphaLcPeriod" startAt="2"/>
            </a:pPr>
            <a:r>
              <a:rPr lang="es-CL" sz="1600" b="1" u="sng" dirty="0" smtClean="0"/>
              <a:t>Elementos:</a:t>
            </a:r>
          </a:p>
          <a:p>
            <a:pPr marL="722313" lvl="2" indent="-366713" algn="just">
              <a:spcBef>
                <a:spcPts val="600"/>
              </a:spcBef>
            </a:pPr>
            <a:r>
              <a:rPr lang="es-CL" sz="1600" dirty="0" smtClean="0"/>
              <a:t>Priorización por estamentos, acorde a gradualidad.</a:t>
            </a:r>
          </a:p>
          <a:p>
            <a:pPr marL="722313" lvl="2" indent="-366713" algn="just">
              <a:spcBef>
                <a:spcPts val="600"/>
              </a:spcBef>
            </a:pPr>
            <a:r>
              <a:rPr lang="es-CL" sz="1600" dirty="0" smtClean="0"/>
              <a:t>Consistencia con mejoramiento de relación planta / contrata, por estamento.</a:t>
            </a:r>
            <a:endParaRPr lang="es-CL" sz="1600" b="1" u="sng" dirty="0"/>
          </a:p>
          <a:p>
            <a:pPr marL="722313" lvl="2" indent="-366713" algn="just">
              <a:spcBef>
                <a:spcPts val="600"/>
              </a:spcBef>
            </a:pPr>
            <a:r>
              <a:rPr lang="es-ES_tradnl" sz="1600" dirty="0" smtClean="0">
                <a:solidFill>
                  <a:srgbClr val="FF0000"/>
                </a:solidFill>
              </a:rPr>
              <a:t>Profesionalización del ingreso al Servicio, incluyendo el ámbito directivo superior.</a:t>
            </a:r>
          </a:p>
          <a:p>
            <a:pPr marL="722313" lvl="2" indent="-366713" algn="just">
              <a:spcBef>
                <a:spcPts val="600"/>
              </a:spcBef>
            </a:pPr>
            <a:r>
              <a:rPr lang="es-ES_tradnl" sz="1600" dirty="0" smtClean="0">
                <a:solidFill>
                  <a:srgbClr val="FF0000"/>
                </a:solidFill>
              </a:rPr>
              <a:t>Revisión de funciones directivas.</a:t>
            </a:r>
          </a:p>
          <a:p>
            <a:pPr marL="722313" lvl="2" indent="-366713" algn="just">
              <a:spcBef>
                <a:spcPts val="600"/>
              </a:spcBef>
            </a:pPr>
            <a:r>
              <a:rPr lang="es-ES_tradnl" sz="1600" dirty="0" smtClean="0">
                <a:solidFill>
                  <a:srgbClr val="FF0000"/>
                </a:solidFill>
              </a:rPr>
              <a:t>Congruencia entre escalafones y funciones.</a:t>
            </a:r>
          </a:p>
          <a:p>
            <a:pPr marL="722313" lvl="2" indent="-366713" algn="just">
              <a:spcBef>
                <a:spcPts val="600"/>
              </a:spcBef>
            </a:pPr>
            <a:r>
              <a:rPr lang="es-CL" sz="1600" dirty="0" smtClean="0">
                <a:solidFill>
                  <a:srgbClr val="FF0000"/>
                </a:solidFill>
              </a:rPr>
              <a:t>Respecto del traspaso de la contrata a la planta, por concurso interno. Exigencia de a lo menos 5 años de antigüedad en la contrata y grado al que acceden deberá ser aquel que tenían al 31 de diciembre de 2015.</a:t>
            </a:r>
          </a:p>
          <a:p>
            <a:pPr marL="722313" lvl="2" indent="-366713" algn="just">
              <a:spcBef>
                <a:spcPts val="600"/>
              </a:spcBef>
            </a:pPr>
            <a:r>
              <a:rPr lang="es-CL" sz="1600" dirty="0" smtClean="0"/>
              <a:t>Se solicitará facultad para dictar DFL; cuyo contenido será materia también de la mesa de trabajo. </a:t>
            </a:r>
          </a:p>
          <a:p>
            <a:pPr marL="722313" lvl="2" indent="-366713" algn="just">
              <a:spcBef>
                <a:spcPts val="600"/>
              </a:spcBef>
            </a:pPr>
            <a:r>
              <a:rPr lang="es-CL" sz="1600" dirty="0" smtClean="0"/>
              <a:t>Concordar adecuación de </a:t>
            </a:r>
            <a:r>
              <a:rPr lang="es-CL" sz="1600" dirty="0"/>
              <a:t>grados de inicio, por estamento.</a:t>
            </a:r>
          </a:p>
          <a:p>
            <a:pPr marL="722313" lvl="2" indent="-366713" algn="just">
              <a:spcBef>
                <a:spcPts val="600"/>
              </a:spcBef>
            </a:pPr>
            <a:r>
              <a:rPr lang="es-CL" sz="1600" dirty="0"/>
              <a:t>Convenir modificación de la participación relativa de los cupos en los distintos grados en la estructura de planta, por </a:t>
            </a:r>
            <a:r>
              <a:rPr lang="es-CL" sz="1600" dirty="0" smtClean="0"/>
              <a:t>Estamento</a:t>
            </a:r>
            <a:r>
              <a:rPr lang="es-CL" sz="1600" dirty="0"/>
              <a:t>.</a:t>
            </a:r>
          </a:p>
          <a:p>
            <a:pPr marL="722313" lvl="2" indent="-366713" algn="just">
              <a:spcBef>
                <a:spcPts val="600"/>
              </a:spcBef>
            </a:pPr>
            <a:r>
              <a:rPr lang="es-CL" sz="1600" dirty="0" smtClean="0"/>
              <a:t>Gradualidad: </a:t>
            </a:r>
            <a:r>
              <a:rPr lang="es-CL" sz="1600" dirty="0" smtClean="0">
                <a:solidFill>
                  <a:srgbClr val="FF0000"/>
                </a:solidFill>
              </a:rPr>
              <a:t>3 años</a:t>
            </a:r>
            <a:r>
              <a:rPr lang="es-CL" sz="1600" dirty="0" smtClean="0"/>
              <a:t>.</a:t>
            </a:r>
            <a:endParaRPr lang="es-CL" sz="1600" dirty="0"/>
          </a:p>
          <a:p>
            <a:pPr marL="722313" lvl="2" indent="-366713">
              <a:spcBef>
                <a:spcPts val="0"/>
              </a:spcBef>
              <a:spcAft>
                <a:spcPts val="600"/>
              </a:spcAft>
            </a:pPr>
            <a:endParaRPr lang="es-CL" sz="1600" dirty="0"/>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15</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sp>
        <p:nvSpPr>
          <p:cNvPr id="7" name="1 Título"/>
          <p:cNvSpPr txBox="1">
            <a:spLocks/>
          </p:cNvSpPr>
          <p:nvPr/>
        </p:nvSpPr>
        <p:spPr>
          <a:xfrm>
            <a:off x="683568" y="226642"/>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L" sz="2500" b="1" dirty="0" smtClean="0"/>
              <a:t>Elementos Específicos de la Propuesta</a:t>
            </a:r>
            <a:endParaRPr lang="es-CL" sz="2500" b="1" dirty="0"/>
          </a:p>
        </p:txBody>
      </p:sp>
      <p:cxnSp>
        <p:nvCxnSpPr>
          <p:cNvPr id="8" name="Conector recto 7"/>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1223" y="1340768"/>
            <a:ext cx="8229600" cy="5184576"/>
          </a:xfrm>
        </p:spPr>
        <p:txBody>
          <a:bodyPr>
            <a:noAutofit/>
          </a:bodyPr>
          <a:lstStyle/>
          <a:p>
            <a:pPr marL="514350" indent="-514350" algn="just">
              <a:spcBef>
                <a:spcPts val="600"/>
              </a:spcBef>
              <a:spcAft>
                <a:spcPts val="600"/>
              </a:spcAft>
              <a:buNone/>
            </a:pPr>
            <a:r>
              <a:rPr lang="es-CL" sz="2200" b="1" dirty="0" smtClean="0"/>
              <a:t>4. Asignaciones</a:t>
            </a:r>
          </a:p>
          <a:p>
            <a:pPr marL="0" indent="0" algn="just">
              <a:spcBef>
                <a:spcPts val="600"/>
              </a:spcBef>
              <a:spcAft>
                <a:spcPts val="600"/>
              </a:spcAft>
              <a:buNone/>
            </a:pPr>
            <a:r>
              <a:rPr lang="es-CL" sz="1800" dirty="0" smtClean="0"/>
              <a:t>Revisión - Creación </a:t>
            </a:r>
            <a:r>
              <a:rPr lang="es-CL" sz="1800" dirty="0"/>
              <a:t>de </a:t>
            </a:r>
            <a:r>
              <a:rPr lang="es-CL" sz="1800" dirty="0" smtClean="0"/>
              <a:t>asignaciones, </a:t>
            </a:r>
            <a:r>
              <a:rPr lang="es-CL" sz="1800" dirty="0"/>
              <a:t>acorde a priorización y funciones esenciales de la Dirección del Trabajo.</a:t>
            </a:r>
          </a:p>
          <a:p>
            <a:pPr marL="0" indent="0" algn="just">
              <a:spcBef>
                <a:spcPts val="600"/>
              </a:spcBef>
              <a:spcAft>
                <a:spcPts val="600"/>
              </a:spcAft>
              <a:buNone/>
              <a:tabLst>
                <a:tab pos="355600" algn="l"/>
              </a:tabLst>
            </a:pPr>
            <a:r>
              <a:rPr lang="es-CL" sz="1800" b="1" dirty="0" smtClean="0"/>
              <a:t>a.	</a:t>
            </a:r>
            <a:r>
              <a:rPr lang="es-CL" sz="1800" b="1" u="sng" dirty="0" smtClean="0"/>
              <a:t>Objetivos</a:t>
            </a:r>
            <a:r>
              <a:rPr lang="es-CL" sz="1800" b="1" u="sng" dirty="0"/>
              <a:t>:</a:t>
            </a:r>
          </a:p>
          <a:p>
            <a:pPr marL="722313" lvl="2" indent="-366713" algn="just">
              <a:spcBef>
                <a:spcPts val="600"/>
              </a:spcBef>
            </a:pPr>
            <a:r>
              <a:rPr lang="es-CL" sz="1800" dirty="0"/>
              <a:t>Mejorar estímulos, en concordancia con puestos de trabajo y desarrollo de tareas propias de la DT, para incentivar su gestión.</a:t>
            </a:r>
          </a:p>
          <a:p>
            <a:pPr marL="0" lvl="2" indent="0" algn="just">
              <a:spcBef>
                <a:spcPts val="600"/>
              </a:spcBef>
              <a:spcAft>
                <a:spcPts val="600"/>
              </a:spcAft>
              <a:buNone/>
              <a:tabLst>
                <a:tab pos="355600" algn="l"/>
              </a:tabLst>
            </a:pPr>
            <a:r>
              <a:rPr lang="es-CL" sz="1800" b="1" dirty="0" smtClean="0"/>
              <a:t>b.	</a:t>
            </a:r>
            <a:r>
              <a:rPr lang="es-CL" sz="1800" b="1" u="sng" dirty="0" smtClean="0"/>
              <a:t>Elementos</a:t>
            </a:r>
            <a:r>
              <a:rPr lang="es-CL" sz="1800" b="1" u="sng" dirty="0"/>
              <a:t>:</a:t>
            </a:r>
          </a:p>
          <a:p>
            <a:pPr marL="722313" lvl="2" indent="-366713" algn="just">
              <a:spcBef>
                <a:spcPts val="600"/>
              </a:spcBef>
            </a:pPr>
            <a:r>
              <a:rPr lang="es-CL" sz="1800" dirty="0"/>
              <a:t>Las asignaciones deben responder a necesidades efectivas de la institución, en concordancia con su rol y funciones. </a:t>
            </a:r>
            <a:endParaRPr lang="es-CL" sz="1800" dirty="0" smtClean="0"/>
          </a:p>
          <a:p>
            <a:pPr marL="355600" lvl="2" indent="0" algn="just">
              <a:spcBef>
                <a:spcPts val="600"/>
              </a:spcBef>
              <a:buNone/>
              <a:tabLst>
                <a:tab pos="719138" algn="l"/>
              </a:tabLst>
            </a:pPr>
            <a:r>
              <a:rPr lang="es-CL" sz="1800" dirty="0" smtClean="0"/>
              <a:t>	- Reconocimiento </a:t>
            </a:r>
            <a:r>
              <a:rPr lang="es-CL" sz="1800" dirty="0"/>
              <a:t>de sistemas de turnos o trabajo en horario inhábil</a:t>
            </a:r>
            <a:r>
              <a:rPr lang="es-CL" sz="1800" dirty="0" smtClean="0"/>
              <a:t>.</a:t>
            </a:r>
          </a:p>
          <a:p>
            <a:pPr marL="355600" lvl="2" indent="0" algn="just">
              <a:spcBef>
                <a:spcPts val="600"/>
              </a:spcBef>
              <a:buNone/>
              <a:tabLst>
                <a:tab pos="719138" algn="l"/>
              </a:tabLst>
            </a:pPr>
            <a:r>
              <a:rPr lang="es-CL" sz="1800" dirty="0" smtClean="0"/>
              <a:t>	- Funciones </a:t>
            </a:r>
            <a:r>
              <a:rPr lang="es-CL" sz="1800" dirty="0"/>
              <a:t>de responsabilidad</a:t>
            </a:r>
            <a:r>
              <a:rPr lang="es-CL" sz="1800" dirty="0" smtClean="0"/>
              <a:t>.</a:t>
            </a:r>
          </a:p>
          <a:p>
            <a:pPr marL="355600" lvl="2" indent="0" algn="just">
              <a:spcBef>
                <a:spcPts val="600"/>
              </a:spcBef>
              <a:buNone/>
              <a:tabLst>
                <a:tab pos="719138" algn="l"/>
              </a:tabLst>
            </a:pPr>
            <a:r>
              <a:rPr lang="es-CL" sz="1800" dirty="0" smtClean="0"/>
              <a:t>	- </a:t>
            </a:r>
            <a:r>
              <a:rPr lang="es-CL" sz="1800" dirty="0" smtClean="0">
                <a:solidFill>
                  <a:srgbClr val="FF0000"/>
                </a:solidFill>
              </a:rPr>
              <a:t>La evaluación para considerar otras mejoras en asignaciones, podrá ser 		priorizada en la discusión de la mesa, ajustándose al marco presupuestario 		de la negociación. </a:t>
            </a:r>
            <a:endParaRPr lang="es-CL" sz="1800" dirty="0">
              <a:solidFill>
                <a:srgbClr val="FF0000"/>
              </a:solidFill>
            </a:endParaRPr>
          </a:p>
          <a:p>
            <a:pPr marL="722313" lvl="2" indent="-366713" algn="just">
              <a:spcBef>
                <a:spcPts val="600"/>
              </a:spcBef>
            </a:pPr>
            <a:r>
              <a:rPr lang="es-CL" sz="1800" dirty="0" smtClean="0"/>
              <a:t>Gradualidad: </a:t>
            </a:r>
            <a:r>
              <a:rPr lang="es-CL" sz="1800" dirty="0" smtClean="0">
                <a:solidFill>
                  <a:srgbClr val="FF0000"/>
                </a:solidFill>
              </a:rPr>
              <a:t>3 años</a:t>
            </a:r>
            <a:r>
              <a:rPr lang="es-CL" dirty="0" smtClean="0"/>
              <a:t>.</a:t>
            </a: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16</a:t>
            </a:fld>
            <a:endParaRPr lang="es-CL"/>
          </a:p>
        </p:txBody>
      </p:sp>
      <p:sp>
        <p:nvSpPr>
          <p:cNvPr id="6" name="1 Título"/>
          <p:cNvSpPr>
            <a:spLocks noGrp="1"/>
          </p:cNvSpPr>
          <p:nvPr>
            <p:ph type="title"/>
          </p:nvPr>
        </p:nvSpPr>
        <p:spPr>
          <a:xfrm>
            <a:off x="457200" y="27463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6"/>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sz="2000" dirty="0" smtClean="0"/>
              <a:t>Reconocimiento de sistemas de turnos o trabajo en horario inhábil.</a:t>
            </a:r>
          </a:p>
          <a:p>
            <a:pPr algn="just">
              <a:buNone/>
            </a:pPr>
            <a:r>
              <a:rPr lang="es-ES" sz="2000" dirty="0" smtClean="0">
                <a:solidFill>
                  <a:srgbClr val="002060"/>
                </a:solidFill>
                <a:ea typeface="Times New Roman" panose="02020603050405020304" pitchFamily="18" charset="0"/>
                <a:cs typeface="Arial" panose="020B0604020202020204" pitchFamily="34" charset="0"/>
              </a:rPr>
              <a:t>	Se propone </a:t>
            </a:r>
            <a:r>
              <a:rPr lang="es-CL" sz="2000" dirty="0" smtClean="0">
                <a:solidFill>
                  <a:srgbClr val="002060"/>
                </a:solidFill>
                <a:ea typeface="Times New Roman" panose="02020603050405020304" pitchFamily="18" charset="0"/>
                <a:cs typeface="Arial" panose="020B0604020202020204" pitchFamily="34" charset="0"/>
              </a:rPr>
              <a:t>establecer un </a:t>
            </a:r>
            <a:r>
              <a:rPr lang="es-CL" sz="2000" b="1" dirty="0" smtClean="0">
                <a:solidFill>
                  <a:srgbClr val="002060"/>
                </a:solidFill>
                <a:ea typeface="Times New Roman" panose="02020603050405020304" pitchFamily="18" charset="0"/>
                <a:cs typeface="Arial" panose="020B0604020202020204" pitchFamily="34" charset="0"/>
              </a:rPr>
              <a:t>sistemas de turnos</a:t>
            </a:r>
            <a:r>
              <a:rPr lang="es-CL" sz="2000" dirty="0" smtClean="0">
                <a:solidFill>
                  <a:srgbClr val="002060"/>
                </a:solidFill>
                <a:ea typeface="Times New Roman" panose="02020603050405020304" pitchFamily="18" charset="0"/>
                <a:cs typeface="Arial" panose="020B0604020202020204" pitchFamily="34" charset="0"/>
              </a:rPr>
              <a:t> entre el personal, consistente en el desempeño del trabajo en horarios total o parcialmente diferentes del habitual de funcionamiento del Servicio, incluso en horario nocturno y en días sábados, domingos y festivos, cuando la atención de los usuarios, de manera estable y previsible, lo haga necesario.</a:t>
            </a:r>
          </a:p>
          <a:p>
            <a:pPr algn="just">
              <a:buNone/>
            </a:pPr>
            <a:endParaRPr lang="es-CL" sz="2000" dirty="0" smtClean="0">
              <a:solidFill>
                <a:srgbClr val="002060"/>
              </a:solidFill>
              <a:cs typeface="Arial" panose="020B0604020202020204" pitchFamily="34" charset="0"/>
            </a:endParaRPr>
          </a:p>
          <a:p>
            <a:pPr algn="just"/>
            <a:r>
              <a:rPr lang="es-CL" sz="2000" dirty="0" smtClean="0"/>
              <a:t>Funciones de responsabilidad.</a:t>
            </a:r>
            <a:endParaRPr lang="es-CL" sz="2000" dirty="0" smtClean="0">
              <a:solidFill>
                <a:srgbClr val="002060"/>
              </a:solidFill>
              <a:cs typeface="Arial" panose="020B0604020202020204" pitchFamily="34" charset="0"/>
            </a:endParaRPr>
          </a:p>
          <a:p>
            <a:pPr algn="just">
              <a:buNone/>
            </a:pPr>
            <a:r>
              <a:rPr lang="es-ES" sz="2000" dirty="0" smtClean="0">
                <a:solidFill>
                  <a:srgbClr val="002060"/>
                </a:solidFill>
                <a:ea typeface="Times New Roman" panose="02020603050405020304" pitchFamily="18" charset="0"/>
                <a:cs typeface="Arial" panose="020B0604020202020204" pitchFamily="34" charset="0"/>
              </a:rPr>
              <a:t>	Se propone una </a:t>
            </a:r>
            <a:r>
              <a:rPr lang="es-ES" sz="2000" b="1" dirty="0" smtClean="0">
                <a:solidFill>
                  <a:srgbClr val="002060"/>
                </a:solidFill>
                <a:ea typeface="Times New Roman" panose="02020603050405020304" pitchFamily="18" charset="0"/>
                <a:cs typeface="Arial" panose="020B0604020202020204" pitchFamily="34" charset="0"/>
              </a:rPr>
              <a:t>asignación mensual de responsabilidad</a:t>
            </a:r>
            <a:r>
              <a:rPr lang="es-ES" sz="2000" dirty="0" smtClean="0">
                <a:solidFill>
                  <a:srgbClr val="002060"/>
                </a:solidFill>
                <a:ea typeface="Times New Roman" panose="02020603050405020304" pitchFamily="18" charset="0"/>
                <a:cs typeface="Arial" panose="020B0604020202020204" pitchFamily="34" charset="0"/>
              </a:rPr>
              <a:t>, para los funcionarios titulares de plantas directiva de tercer nivel jerárquico, y para quienes ejerzan funciones de supervisión como jefes de unidad u otros equivalentes, ya sean funcionarios de planta o contrata, y en tanto cumplan dicha función, con vigencia anual, de carácter variable.</a:t>
            </a:r>
          </a:p>
          <a:p>
            <a:pPr algn="just">
              <a:buNone/>
            </a:pPr>
            <a:endParaRPr lang="es-CL" sz="2000" dirty="0">
              <a:solidFill>
                <a:srgbClr val="FF0000"/>
              </a:solidFill>
            </a:endParaRP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17</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sp>
        <p:nvSpPr>
          <p:cNvPr id="6" name="1 Título"/>
          <p:cNvSpPr>
            <a:spLocks noGrp="1"/>
          </p:cNvSpPr>
          <p:nvPr>
            <p:ph type="title"/>
          </p:nvPr>
        </p:nvSpPr>
        <p:spPr>
          <a:xfrm>
            <a:off x="457200" y="27463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cxnSp>
        <p:nvCxnSpPr>
          <p:cNvPr id="7" name="Conector recto 6"/>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02A283F6-3BB8-47A1-8780-F8EE71353FC9}" type="slidenum">
              <a:rPr lang="es-CL" smtClean="0"/>
              <a:pPr/>
              <a:t>18</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sp>
        <p:nvSpPr>
          <p:cNvPr id="6" name="1 Título"/>
          <p:cNvSpPr>
            <a:spLocks noGrp="1"/>
          </p:cNvSpPr>
          <p:nvPr>
            <p:ph type="title"/>
          </p:nvPr>
        </p:nvSpPr>
        <p:spPr>
          <a:xfrm>
            <a:off x="457200" y="27463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cxnSp>
        <p:nvCxnSpPr>
          <p:cNvPr id="7" name="Conector recto 6"/>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8" name="Tabla 33"/>
          <p:cNvGraphicFramePr>
            <a:graphicFrameLocks noGrp="1"/>
          </p:cNvGraphicFramePr>
          <p:nvPr>
            <p:extLst>
              <p:ext uri="{D42A27DB-BD31-4B8C-83A1-F6EECF244321}">
                <p14:modId xmlns:p14="http://schemas.microsoft.com/office/powerpoint/2010/main" val="744256956"/>
              </p:ext>
            </p:extLst>
          </p:nvPr>
        </p:nvGraphicFramePr>
        <p:xfrm>
          <a:off x="251520" y="1556792"/>
          <a:ext cx="8513236" cy="2834640"/>
        </p:xfrm>
        <a:graphic>
          <a:graphicData uri="http://schemas.openxmlformats.org/drawingml/2006/table">
            <a:tbl>
              <a:tblPr firstRow="1" bandRow="1">
                <a:tableStyleId>{85BE263C-DBD7-4A20-BB59-AAB30ACAA65A}</a:tableStyleId>
              </a:tblPr>
              <a:tblGrid>
                <a:gridCol w="4256618"/>
                <a:gridCol w="4256618"/>
              </a:tblGrid>
              <a:tr h="219961">
                <a:tc>
                  <a:txBody>
                    <a:bodyPr/>
                    <a:lstStyle/>
                    <a:p>
                      <a:pPr algn="ctr"/>
                      <a:r>
                        <a:rPr lang="es-ES_tradnl" dirty="0" smtClean="0"/>
                        <a:t>Propuesta</a:t>
                      </a:r>
                      <a:endParaRPr lang="es-CL" dirty="0"/>
                    </a:p>
                  </a:txBody>
                  <a:tcPr>
                    <a:solidFill>
                      <a:srgbClr val="C00000"/>
                    </a:solidFill>
                  </a:tcPr>
                </a:tc>
                <a:tc>
                  <a:txBody>
                    <a:bodyPr/>
                    <a:lstStyle/>
                    <a:p>
                      <a:pPr algn="ctr"/>
                      <a:r>
                        <a:rPr lang="es-ES_tradnl" dirty="0" smtClean="0"/>
                        <a:t>Lo que se Espera Lograr</a:t>
                      </a:r>
                      <a:endParaRPr lang="es-CL" dirty="0"/>
                    </a:p>
                  </a:txBody>
                  <a:tcPr>
                    <a:solidFill>
                      <a:srgbClr val="C00000"/>
                    </a:solidFill>
                  </a:tcPr>
                </a:tc>
              </a:tr>
              <a:tr h="2117424">
                <a:tc>
                  <a:txBody>
                    <a:bodyPr/>
                    <a:lstStyle/>
                    <a:p>
                      <a:pPr marL="0" algn="just" defTabSz="457200" rtl="0" eaLnBrk="1" latinLnBrk="0" hangingPunct="1"/>
                      <a:r>
                        <a:rPr lang="es-ES_tradnl" sz="1400" b="1" kern="1200" dirty="0" smtClean="0">
                          <a:solidFill>
                            <a:schemeClr val="dk1"/>
                          </a:solidFill>
                          <a:latin typeface="+mn-lt"/>
                          <a:ea typeface="+mn-ea"/>
                          <a:cs typeface="+mn-cs"/>
                        </a:rPr>
                        <a:t>Incentivos</a:t>
                      </a:r>
                      <a:r>
                        <a:rPr lang="es-ES_tradnl" sz="1400" b="1" kern="1200" baseline="0" dirty="0" smtClean="0">
                          <a:solidFill>
                            <a:schemeClr val="dk1"/>
                          </a:solidFill>
                          <a:latin typeface="+mn-lt"/>
                          <a:ea typeface="+mn-ea"/>
                          <a:cs typeface="+mn-cs"/>
                        </a:rPr>
                        <a:t> y Asignaciones</a:t>
                      </a:r>
                    </a:p>
                    <a:p>
                      <a:pPr marL="0" algn="just" defTabSz="457200" rtl="0" eaLnBrk="1" latinLnBrk="0" hangingPunct="1"/>
                      <a:endParaRPr lang="es-ES_tradnl" sz="1400" b="1" kern="1200" baseline="0" dirty="0" smtClean="0">
                        <a:solidFill>
                          <a:schemeClr val="dk1"/>
                        </a:solidFill>
                        <a:latin typeface="+mn-lt"/>
                        <a:ea typeface="+mn-ea"/>
                        <a:cs typeface="+mn-cs"/>
                      </a:endParaRPr>
                    </a:p>
                    <a:p>
                      <a:pPr marL="171450" indent="-171450" algn="just" defTabSz="457200" rtl="0" eaLnBrk="1" latinLnBrk="0" hangingPunct="1">
                        <a:buFont typeface="Arial" panose="020B0604020202020204" pitchFamily="34" charset="0"/>
                        <a:buChar char="•"/>
                      </a:pPr>
                      <a:r>
                        <a:rPr lang="es-ES_tradnl" sz="1200" b="0" kern="1200" baseline="0" dirty="0" smtClean="0">
                          <a:solidFill>
                            <a:schemeClr val="dk1"/>
                          </a:solidFill>
                          <a:latin typeface="+mn-lt"/>
                          <a:ea typeface="+mn-ea"/>
                          <a:cs typeface="+mn-cs"/>
                        </a:rPr>
                        <a:t>Asignación de Responsabilidad</a:t>
                      </a:r>
                    </a:p>
                    <a:p>
                      <a:pPr marL="171450" indent="-171450" algn="just" defTabSz="457200" rtl="0" eaLnBrk="1" latinLnBrk="0" hangingPunct="1">
                        <a:buFont typeface="Arial" panose="020B0604020202020204" pitchFamily="34" charset="0"/>
                        <a:buNone/>
                      </a:pPr>
                      <a:endParaRPr lang="es-ES_tradnl" sz="1200" b="0" kern="1200" baseline="0" dirty="0" smtClean="0">
                        <a:solidFill>
                          <a:schemeClr val="dk1"/>
                        </a:solidFill>
                        <a:latin typeface="+mn-lt"/>
                        <a:ea typeface="+mn-ea"/>
                        <a:cs typeface="+mn-cs"/>
                      </a:endParaRPr>
                    </a:p>
                    <a:p>
                      <a:pPr marL="171450" indent="-171450" algn="just" defTabSz="457200" rtl="0" eaLnBrk="1" latinLnBrk="0" hangingPunct="1">
                        <a:buFont typeface="Arial" panose="020B0604020202020204" pitchFamily="34" charset="0"/>
                        <a:buNone/>
                      </a:pPr>
                      <a:endParaRPr lang="es-ES_tradnl" sz="1200" b="0" kern="1200" baseline="0" dirty="0" smtClean="0">
                        <a:solidFill>
                          <a:schemeClr val="dk1"/>
                        </a:solidFill>
                        <a:latin typeface="+mn-lt"/>
                        <a:ea typeface="+mn-ea"/>
                        <a:cs typeface="+mn-cs"/>
                      </a:endParaRPr>
                    </a:p>
                    <a:p>
                      <a:pPr marL="171450" indent="-171450" algn="just" defTabSz="457200" rtl="0" eaLnBrk="1" latinLnBrk="0" hangingPunct="1">
                        <a:buFont typeface="Arial" panose="020B0604020202020204" pitchFamily="34" charset="0"/>
                        <a:buNone/>
                      </a:pPr>
                      <a:endParaRPr lang="es-ES_tradnl" sz="1200" b="0" kern="1200" baseline="0" dirty="0" smtClean="0">
                        <a:solidFill>
                          <a:schemeClr val="dk1"/>
                        </a:solidFill>
                        <a:latin typeface="+mn-lt"/>
                        <a:ea typeface="+mn-ea"/>
                        <a:cs typeface="+mn-cs"/>
                      </a:endParaRPr>
                    </a:p>
                    <a:p>
                      <a:pPr marL="171450" indent="-171450" algn="just" defTabSz="457200" rtl="0" eaLnBrk="1" latinLnBrk="0" hangingPunct="1">
                        <a:buFont typeface="Arial" panose="020B0604020202020204" pitchFamily="34" charset="0"/>
                        <a:buNone/>
                      </a:pPr>
                      <a:endParaRPr lang="es-ES_tradnl" sz="1200" b="0" kern="1200" baseline="0" dirty="0" smtClean="0">
                        <a:solidFill>
                          <a:schemeClr val="dk1"/>
                        </a:solidFill>
                        <a:latin typeface="+mn-lt"/>
                        <a:ea typeface="+mn-ea"/>
                        <a:cs typeface="+mn-cs"/>
                      </a:endParaRPr>
                    </a:p>
                    <a:p>
                      <a:pPr marL="171450" indent="-171450" algn="just" defTabSz="457200" rtl="0" eaLnBrk="1" latinLnBrk="0" hangingPunct="1">
                        <a:buFont typeface="Arial" panose="020B0604020202020204" pitchFamily="34" charset="0"/>
                        <a:buChar char="•"/>
                      </a:pPr>
                      <a:r>
                        <a:rPr lang="es-ES_tradnl" sz="1200" b="0" kern="1200" baseline="0" dirty="0" smtClean="0">
                          <a:solidFill>
                            <a:schemeClr val="dk1"/>
                          </a:solidFill>
                          <a:latin typeface="+mn-lt"/>
                          <a:ea typeface="+mn-ea"/>
                          <a:cs typeface="+mn-cs"/>
                        </a:rPr>
                        <a:t>Asignación de Turno </a:t>
                      </a:r>
                    </a:p>
                    <a:p>
                      <a:pPr marL="0" algn="just" defTabSz="457200" rtl="0" eaLnBrk="1" latinLnBrk="0" hangingPunct="1"/>
                      <a:endParaRPr lang="es-ES_tradnl" sz="1400" b="1" kern="1200" baseline="0" dirty="0" smtClean="0">
                        <a:solidFill>
                          <a:schemeClr val="dk1"/>
                        </a:solidFill>
                        <a:latin typeface="+mn-lt"/>
                        <a:ea typeface="+mn-ea"/>
                        <a:cs typeface="+mn-cs"/>
                      </a:endParaRPr>
                    </a:p>
                    <a:p>
                      <a:pPr marL="0" algn="just" defTabSz="457200" rtl="0" eaLnBrk="1" latinLnBrk="0" hangingPunct="1"/>
                      <a:endParaRPr lang="es-ES_tradnl" sz="1400" b="1" kern="1200" baseline="0" dirty="0" smtClean="0">
                        <a:solidFill>
                          <a:schemeClr val="dk1"/>
                        </a:solidFill>
                        <a:latin typeface="+mn-lt"/>
                        <a:ea typeface="+mn-ea"/>
                        <a:cs typeface="+mn-cs"/>
                      </a:endParaRPr>
                    </a:p>
                    <a:p>
                      <a:pPr marL="0" algn="just" defTabSz="457200" rtl="0" eaLnBrk="1" latinLnBrk="0" hangingPunct="1"/>
                      <a:endParaRPr lang="es-ES_tradnl" sz="1400" b="1" kern="1200" baseline="0" dirty="0" smtClean="0">
                        <a:solidFill>
                          <a:schemeClr val="dk1"/>
                        </a:solidFill>
                        <a:latin typeface="+mn-lt"/>
                        <a:ea typeface="+mn-ea"/>
                        <a:cs typeface="+mn-cs"/>
                      </a:endParaRPr>
                    </a:p>
                    <a:p>
                      <a:pPr marL="0" algn="just" defTabSz="457200" rtl="0" eaLnBrk="1" latinLnBrk="0" hangingPunct="1"/>
                      <a:endParaRPr lang="es-CL" sz="1400" b="1" kern="1200" dirty="0">
                        <a:solidFill>
                          <a:schemeClr val="dk1"/>
                        </a:solidFill>
                        <a:latin typeface="+mn-lt"/>
                        <a:ea typeface="+mn-ea"/>
                        <a:cs typeface="+mn-cs"/>
                      </a:endParaRPr>
                    </a:p>
                  </a:txBody>
                  <a:tcPr>
                    <a:solidFill>
                      <a:schemeClr val="bg1"/>
                    </a:solidFill>
                  </a:tcPr>
                </a:tc>
                <a:tc>
                  <a:txBody>
                    <a:bodyPr/>
                    <a:lstStyle/>
                    <a:p>
                      <a:pPr marL="171450" indent="-171450" algn="just">
                        <a:buFont typeface="Arial" panose="020B0604020202020204" pitchFamily="34" charset="0"/>
                        <a:buChar char="•"/>
                      </a:pPr>
                      <a:endParaRPr lang="es-ES_tradnl" sz="1200" baseline="0" dirty="0" smtClean="0"/>
                    </a:p>
                    <a:p>
                      <a:pPr marL="171450" indent="-171450" algn="just">
                        <a:buFont typeface="Arial" panose="020B0604020202020204" pitchFamily="34" charset="0"/>
                        <a:buChar char="•"/>
                      </a:pPr>
                      <a:endParaRPr lang="es-ES_tradnl" sz="1200" baseline="0" dirty="0" smtClean="0"/>
                    </a:p>
                    <a:p>
                      <a:pPr marL="171450" indent="-171450" algn="just">
                        <a:buFont typeface="Arial" panose="020B0604020202020204" pitchFamily="34" charset="0"/>
                        <a:buChar char="•"/>
                      </a:pPr>
                      <a:r>
                        <a:rPr lang="es-ES_tradnl" sz="1200" baseline="0" dirty="0" smtClean="0"/>
                        <a:t>Se espera que funcionarios con alto nivel de desempeño se motiven a asumir cargos de mayor nivel de responsabilidad, mediante una asignación transitoria, coherente con el rol o función.</a:t>
                      </a:r>
                    </a:p>
                    <a:p>
                      <a:pPr marL="0" indent="0" algn="just">
                        <a:buFont typeface="Arial" panose="020B0604020202020204" pitchFamily="34" charset="0"/>
                        <a:buNone/>
                      </a:pPr>
                      <a:endParaRPr lang="es-ES_tradnl" sz="1200" baseline="0" dirty="0" smtClean="0"/>
                    </a:p>
                    <a:p>
                      <a:pPr marL="171450" indent="-171450" algn="just">
                        <a:buFont typeface="Arial" panose="020B0604020202020204" pitchFamily="34" charset="0"/>
                        <a:buChar char="•"/>
                      </a:pPr>
                      <a:r>
                        <a:rPr lang="es-ES_tradnl" sz="1200" baseline="0" dirty="0" smtClean="0"/>
                        <a:t>Se espera que la DT, logre a mediano plazo, responder a las actuales jornadas del mundo del trabajo, aumentando y proyectando sus servicios a las necesidades de los trabajadores.</a:t>
                      </a: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02A283F6-3BB8-47A1-8780-F8EE71353FC9}" type="slidenum">
              <a:rPr lang="es-CL" smtClean="0"/>
              <a:pPr/>
              <a:t>19</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sp>
        <p:nvSpPr>
          <p:cNvPr id="6" name="1 Título"/>
          <p:cNvSpPr>
            <a:spLocks noGrp="1"/>
          </p:cNvSpPr>
          <p:nvPr>
            <p:ph type="title"/>
          </p:nvPr>
        </p:nvSpPr>
        <p:spPr>
          <a:xfrm>
            <a:off x="457200" y="27463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cxnSp>
        <p:nvCxnSpPr>
          <p:cNvPr id="7" name="Conector recto 6"/>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9" name="8 Tabla"/>
          <p:cNvGraphicFramePr>
            <a:graphicFrameLocks noGrp="1"/>
          </p:cNvGraphicFramePr>
          <p:nvPr/>
        </p:nvGraphicFramePr>
        <p:xfrm>
          <a:off x="1979712" y="1396998"/>
          <a:ext cx="5616625" cy="4639367"/>
        </p:xfrm>
        <a:graphic>
          <a:graphicData uri="http://schemas.openxmlformats.org/drawingml/2006/table">
            <a:tbl>
              <a:tblPr/>
              <a:tblGrid>
                <a:gridCol w="3362461"/>
                <a:gridCol w="1127082"/>
                <a:gridCol w="1127082"/>
              </a:tblGrid>
              <a:tr h="358212">
                <a:tc>
                  <a:txBody>
                    <a:bodyPr/>
                    <a:lstStyle/>
                    <a:p>
                      <a:pPr algn="ctr" fontAlgn="ctr"/>
                      <a:r>
                        <a:rPr lang="es-CL" sz="1600" b="0" i="0" u="none" strike="noStrike" dirty="0">
                          <a:solidFill>
                            <a:srgbClr val="FFFFFF"/>
                          </a:solidFill>
                          <a:latin typeface="Calibri"/>
                        </a:rPr>
                        <a:t>Plantas </a:t>
                      </a:r>
                      <a:r>
                        <a:rPr lang="es-CL" sz="1600" b="0" i="0" u="none" strike="noStrike" dirty="0" smtClean="0">
                          <a:solidFill>
                            <a:srgbClr val="FFFFFF"/>
                          </a:solidFill>
                          <a:latin typeface="Calibri"/>
                        </a:rPr>
                        <a:t>Proyectadas </a:t>
                      </a:r>
                      <a:r>
                        <a:rPr lang="es-CL" sz="1600" b="0" i="0" u="none" strike="noStrike" dirty="0">
                          <a:solidFill>
                            <a:srgbClr val="FFFFFF"/>
                          </a:solidFill>
                          <a:latin typeface="Calibri"/>
                        </a:rPr>
                        <a:t>del Servicio </a:t>
                      </a:r>
                    </a:p>
                  </a:txBody>
                  <a:tcPr marL="7925" marR="7925" marT="79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L" sz="1600" b="0" i="0" u="none" strike="noStrike">
                          <a:solidFill>
                            <a:srgbClr val="FFFFFF"/>
                          </a:solidFill>
                          <a:latin typeface="Calibri"/>
                        </a:rPr>
                        <a:t>Nº de Cargos</a:t>
                      </a:r>
                    </a:p>
                  </a:txBody>
                  <a:tcPr marL="7925" marR="7925" marT="79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L" sz="1600" b="0" i="0" u="none" strike="noStrike">
                          <a:solidFill>
                            <a:srgbClr val="FFFFFF"/>
                          </a:solidFill>
                          <a:latin typeface="Calibri"/>
                        </a:rPr>
                        <a:t>Total</a:t>
                      </a:r>
                    </a:p>
                  </a:txBody>
                  <a:tcPr marL="7925" marR="7925" marT="79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r>
              <a:tr h="174738">
                <a:tc>
                  <a:txBody>
                    <a:bodyPr/>
                    <a:lstStyle/>
                    <a:p>
                      <a:pPr algn="l" fontAlgn="b"/>
                      <a:r>
                        <a:rPr lang="es-CL" sz="1600" b="0" i="0" u="none" strike="noStrike" dirty="0">
                          <a:solidFill>
                            <a:srgbClr val="000000"/>
                          </a:solidFill>
                          <a:latin typeface="Calibri"/>
                        </a:rPr>
                        <a:t>Jefe Superior del Servicio</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CL" sz="1600" b="0" i="0" u="none" strike="noStrike">
                          <a:solidFill>
                            <a:srgbClr val="000000"/>
                          </a:solidFill>
                          <a:latin typeface="Calibri"/>
                        </a:rPr>
                        <a:t>                     1 </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3">
                  <a:txBody>
                    <a:bodyPr/>
                    <a:lstStyle/>
                    <a:p>
                      <a:pPr algn="ctr" fontAlgn="ctr"/>
                      <a:r>
                        <a:rPr lang="es-CL" sz="1600" b="0" i="0" u="none" strike="noStrike">
                          <a:solidFill>
                            <a:srgbClr val="000000"/>
                          </a:solidFill>
                          <a:latin typeface="Calibri"/>
                        </a:rPr>
                        <a:t>                   44 </a:t>
                      </a:r>
                    </a:p>
                  </a:txBody>
                  <a:tcPr marL="7925" marR="7925" marT="79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75">
                <a:tc>
                  <a:txBody>
                    <a:bodyPr/>
                    <a:lstStyle/>
                    <a:p>
                      <a:pPr algn="l" fontAlgn="b"/>
                      <a:r>
                        <a:rPr lang="es-CL" sz="1600" b="0" i="0" u="none" strike="noStrike" dirty="0">
                          <a:solidFill>
                            <a:srgbClr val="000000"/>
                          </a:solidFill>
                          <a:latin typeface="Calibri"/>
                        </a:rPr>
                        <a:t>Directivos Segundo Nivel Jerárquico</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CL" sz="1600" b="0" i="0" u="none" strike="noStrike">
                          <a:solidFill>
                            <a:srgbClr val="000000"/>
                          </a:solidFill>
                          <a:latin typeface="Calibri"/>
                        </a:rPr>
                        <a:t>                   29 </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lang="es-CL"/>
                    </a:p>
                  </a:txBody>
                  <a:tcPr/>
                </a:tc>
              </a:tr>
              <a:tr h="393160">
                <a:tc>
                  <a:txBody>
                    <a:bodyPr/>
                    <a:lstStyle/>
                    <a:p>
                      <a:pPr algn="l" fontAlgn="b"/>
                      <a:r>
                        <a:rPr lang="es-CL" sz="1600" b="0" i="0" u="none" strike="noStrike" dirty="0">
                          <a:solidFill>
                            <a:srgbClr val="000000"/>
                          </a:solidFill>
                          <a:latin typeface="Calibri"/>
                        </a:rPr>
                        <a:t>Directivos Exclusiva Confianza</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CL" sz="1600" b="0" i="0" u="none" strike="noStrike">
                          <a:solidFill>
                            <a:srgbClr val="000000"/>
                          </a:solidFill>
                          <a:latin typeface="Calibri"/>
                        </a:rPr>
                        <a:t>                   14 </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lang="es-CL"/>
                    </a:p>
                  </a:txBody>
                  <a:tcPr/>
                </a:tc>
              </a:tr>
              <a:tr h="316275">
                <a:tc>
                  <a:txBody>
                    <a:bodyPr/>
                    <a:lstStyle/>
                    <a:p>
                      <a:pPr algn="l" fontAlgn="b"/>
                      <a:r>
                        <a:rPr lang="es-CL" sz="1600" b="0" i="0" u="none" strike="noStrike" dirty="0">
                          <a:solidFill>
                            <a:srgbClr val="000000"/>
                          </a:solidFill>
                          <a:latin typeface="Calibri"/>
                        </a:rPr>
                        <a:t>Profesional</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CL" sz="1600" b="0" i="0" u="none" strike="noStrike">
                          <a:solidFill>
                            <a:srgbClr val="000000"/>
                          </a:solidFill>
                          <a:latin typeface="Calibri"/>
                        </a:rPr>
                        <a:t>                 213 </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5">
                  <a:txBody>
                    <a:bodyPr/>
                    <a:lstStyle/>
                    <a:p>
                      <a:pPr algn="ctr" fontAlgn="ctr"/>
                      <a:r>
                        <a:rPr lang="es-CL" sz="1600" b="0" i="0" u="none" strike="noStrike">
                          <a:solidFill>
                            <a:srgbClr val="000000"/>
                          </a:solidFill>
                          <a:latin typeface="Calibri"/>
                        </a:rPr>
                        <a:t>             1.366 </a:t>
                      </a:r>
                    </a:p>
                  </a:txBody>
                  <a:tcPr marL="7925" marR="7925" marT="79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75">
                <a:tc>
                  <a:txBody>
                    <a:bodyPr/>
                    <a:lstStyle/>
                    <a:p>
                      <a:pPr algn="l" fontAlgn="b"/>
                      <a:r>
                        <a:rPr lang="es-CL" sz="1600" b="0" i="0" u="none" strike="noStrike" dirty="0" smtClean="0">
                          <a:solidFill>
                            <a:srgbClr val="000000"/>
                          </a:solidFill>
                          <a:latin typeface="Calibri"/>
                        </a:rPr>
                        <a:t>Fiscalización</a:t>
                      </a:r>
                      <a:endParaRPr lang="es-CL" sz="1600" b="0" i="0" u="none" strike="noStrike" dirty="0">
                        <a:solidFill>
                          <a:srgbClr val="000000"/>
                        </a:solidFill>
                        <a:latin typeface="Calibri"/>
                      </a:endParaRP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CL" sz="1600" b="0" i="0" u="none" strike="noStrike">
                          <a:solidFill>
                            <a:srgbClr val="000000"/>
                          </a:solidFill>
                          <a:latin typeface="Calibri"/>
                        </a:rPr>
                        <a:t>                 824 </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lang="es-CL"/>
                    </a:p>
                  </a:txBody>
                  <a:tcPr/>
                </a:tc>
              </a:tr>
              <a:tr h="316275">
                <a:tc>
                  <a:txBody>
                    <a:bodyPr/>
                    <a:lstStyle/>
                    <a:p>
                      <a:pPr algn="l" fontAlgn="b"/>
                      <a:r>
                        <a:rPr lang="es-CL" sz="1600" b="0" i="0" u="none" strike="noStrike" dirty="0">
                          <a:solidFill>
                            <a:srgbClr val="000000"/>
                          </a:solidFill>
                          <a:latin typeface="Calibri"/>
                        </a:rPr>
                        <a:t>Técnicos</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CL" sz="1600" b="0" i="0" u="none" strike="noStrike">
                          <a:solidFill>
                            <a:srgbClr val="000000"/>
                          </a:solidFill>
                          <a:latin typeface="Calibri"/>
                        </a:rPr>
                        <a:t>                 136 </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lang="es-CL"/>
                    </a:p>
                  </a:txBody>
                  <a:tcPr/>
                </a:tc>
              </a:tr>
              <a:tr h="316275">
                <a:tc>
                  <a:txBody>
                    <a:bodyPr/>
                    <a:lstStyle/>
                    <a:p>
                      <a:pPr algn="l" fontAlgn="b"/>
                      <a:r>
                        <a:rPr lang="es-CL" sz="1600" b="0" i="0" u="none" strike="noStrike">
                          <a:solidFill>
                            <a:srgbClr val="000000"/>
                          </a:solidFill>
                          <a:latin typeface="Calibri"/>
                        </a:rPr>
                        <a:t>Administrativos</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CL" sz="1600" b="0" i="0" u="none" strike="noStrike" dirty="0">
                          <a:solidFill>
                            <a:srgbClr val="000000"/>
                          </a:solidFill>
                          <a:latin typeface="Calibri"/>
                        </a:rPr>
                        <a:t>                 167 </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lang="es-CL"/>
                    </a:p>
                  </a:txBody>
                  <a:tcPr/>
                </a:tc>
              </a:tr>
              <a:tr h="316275">
                <a:tc>
                  <a:txBody>
                    <a:bodyPr/>
                    <a:lstStyle/>
                    <a:p>
                      <a:pPr algn="l" fontAlgn="b"/>
                      <a:r>
                        <a:rPr lang="es-CL" sz="1600" b="0" i="0" u="none" strike="noStrike">
                          <a:solidFill>
                            <a:srgbClr val="000000"/>
                          </a:solidFill>
                          <a:latin typeface="Calibri"/>
                        </a:rPr>
                        <a:t>Auxiliar</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L" sz="1600" b="0" i="0" u="none" strike="noStrike" dirty="0">
                          <a:solidFill>
                            <a:srgbClr val="000000"/>
                          </a:solidFill>
                          <a:latin typeface="Calibri"/>
                        </a:rPr>
                        <a:t>                   25 </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CL"/>
                    </a:p>
                  </a:txBody>
                  <a:tcPr/>
                </a:tc>
              </a:tr>
              <a:tr h="316275">
                <a:tc>
                  <a:txBody>
                    <a:bodyPr/>
                    <a:lstStyle/>
                    <a:p>
                      <a:pPr algn="l" fontAlgn="b"/>
                      <a:r>
                        <a:rPr lang="es-CL" sz="1600" b="0" i="0" u="none" strike="noStrike">
                          <a:solidFill>
                            <a:srgbClr val="000000"/>
                          </a:solidFill>
                          <a:latin typeface="Calibri"/>
                        </a:rPr>
                        <a:t>Total Planta</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es-CL" sz="1600" b="0" i="0" u="none" strike="noStrike" dirty="0">
                          <a:solidFill>
                            <a:srgbClr val="000000"/>
                          </a:solidFill>
                          <a:latin typeface="Calibri"/>
                        </a:rPr>
                        <a:t>                                        1.410 </a:t>
                      </a:r>
                    </a:p>
                  </a:txBody>
                  <a:tcPr marL="7925" marR="7925" marT="79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CL"/>
                    </a:p>
                  </a:txBody>
                  <a:tcPr/>
                </a:tc>
              </a:tr>
              <a:tr h="316275">
                <a:tc>
                  <a:txBody>
                    <a:bodyPr/>
                    <a:lstStyle/>
                    <a:p>
                      <a:pPr algn="l" fontAlgn="b"/>
                      <a:r>
                        <a:rPr lang="es-CL" sz="1600" b="0" i="0" u="none" strike="noStrike">
                          <a:solidFill>
                            <a:srgbClr val="000000"/>
                          </a:solidFill>
                          <a:latin typeface="Calibri"/>
                        </a:rPr>
                        <a:t>Dotación Autorizada</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es-CL" sz="1600" b="0" i="0" u="none" strike="noStrike" dirty="0">
                          <a:solidFill>
                            <a:srgbClr val="000000"/>
                          </a:solidFill>
                          <a:latin typeface="Calibri"/>
                        </a:rPr>
                        <a:t>                                        2.349 </a:t>
                      </a:r>
                    </a:p>
                  </a:txBody>
                  <a:tcPr marL="7925" marR="7925" marT="79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s-CL"/>
                    </a:p>
                  </a:txBody>
                  <a:tcPr/>
                </a:tc>
              </a:tr>
              <a:tr h="316275">
                <a:tc>
                  <a:txBody>
                    <a:bodyPr/>
                    <a:lstStyle/>
                    <a:p>
                      <a:pPr algn="l" fontAlgn="b"/>
                      <a:r>
                        <a:rPr lang="es-CL" sz="1600" b="0" i="0" u="none" strike="noStrike">
                          <a:solidFill>
                            <a:srgbClr val="000000"/>
                          </a:solidFill>
                          <a:latin typeface="Calibri"/>
                        </a:rPr>
                        <a:t>Total Contratas</a:t>
                      </a:r>
                    </a:p>
                  </a:txBody>
                  <a:tcPr marL="7925" marR="7925" marT="79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s-CL" sz="1600" b="0" i="0" u="none" strike="noStrike" dirty="0">
                          <a:solidFill>
                            <a:srgbClr val="000000"/>
                          </a:solidFill>
                          <a:latin typeface="Calibri"/>
                        </a:rPr>
                        <a:t>                                           939 </a:t>
                      </a:r>
                    </a:p>
                  </a:txBody>
                  <a:tcPr marL="7925" marR="7925" marT="79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r>
              <a:tr h="174738">
                <a:tc gridSpan="3">
                  <a:txBody>
                    <a:bodyPr/>
                    <a:lstStyle/>
                    <a:p>
                      <a:pPr algn="ctr" fontAlgn="b"/>
                      <a:r>
                        <a:rPr lang="es-CL" sz="1600" b="0" i="0" u="none" strike="noStrike" dirty="0" smtClean="0">
                          <a:solidFill>
                            <a:srgbClr val="FF0000"/>
                          </a:solidFill>
                          <a:latin typeface="Calibri"/>
                        </a:rPr>
                        <a:t>Proporción Titulares / Contrata: 60 / 40 (hoy: 27 / 73 efectiva)</a:t>
                      </a:r>
                      <a:endParaRPr lang="es-CL" sz="1600" b="0" i="0" u="none" strike="noStrike" dirty="0">
                        <a:solidFill>
                          <a:srgbClr val="FF0000"/>
                        </a:solidFill>
                        <a:latin typeface="Calibri"/>
                      </a:endParaRPr>
                    </a:p>
                  </a:txBody>
                  <a:tcPr marL="7925" marR="7925" marT="79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b"/>
                      <a:endParaRPr lang="es-CL" sz="900" b="0" i="0" u="none" strike="noStrike" dirty="0">
                        <a:solidFill>
                          <a:srgbClr val="000000"/>
                        </a:solidFill>
                        <a:latin typeface="Calibri"/>
                      </a:endParaRPr>
                    </a:p>
                  </a:txBody>
                  <a:tcPr marL="7925" marR="7925" marT="79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b"/>
                      <a:endParaRPr lang="es-CL" sz="900" b="0" i="0" u="none" strike="noStrike" dirty="0">
                        <a:solidFill>
                          <a:srgbClr val="000000"/>
                        </a:solidFill>
                        <a:latin typeface="Calibri"/>
                      </a:endParaRPr>
                    </a:p>
                  </a:txBody>
                  <a:tcPr marL="7925" marR="7925" marT="7925"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8" name="7 CuadroTexto"/>
          <p:cNvSpPr txBox="1"/>
          <p:nvPr/>
        </p:nvSpPr>
        <p:spPr>
          <a:xfrm>
            <a:off x="3457833" y="980728"/>
            <a:ext cx="2721194" cy="369332"/>
          </a:xfrm>
          <a:prstGeom prst="rect">
            <a:avLst/>
          </a:prstGeom>
          <a:noFill/>
        </p:spPr>
        <p:txBody>
          <a:bodyPr wrap="none" rtlCol="0">
            <a:spAutoFit/>
          </a:bodyPr>
          <a:lstStyle/>
          <a:p>
            <a:pPr algn="ctr"/>
            <a:r>
              <a:rPr lang="es-CL" b="1" dirty="0" smtClean="0"/>
              <a:t>Análisis inicial aproximado</a:t>
            </a:r>
            <a:endParaRPr lang="es-CL" b="1" dirty="0"/>
          </a:p>
        </p:txBody>
      </p:sp>
      <p:sp>
        <p:nvSpPr>
          <p:cNvPr id="10" name="9 Rectángulo"/>
          <p:cNvSpPr/>
          <p:nvPr/>
        </p:nvSpPr>
        <p:spPr>
          <a:xfrm>
            <a:off x="2555776" y="6165304"/>
            <a:ext cx="4464496"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3" name="12 CuadroTexto"/>
          <p:cNvSpPr txBox="1"/>
          <p:nvPr/>
        </p:nvSpPr>
        <p:spPr>
          <a:xfrm>
            <a:off x="2627784" y="6156012"/>
            <a:ext cx="4176464" cy="369332"/>
          </a:xfrm>
          <a:prstGeom prst="rect">
            <a:avLst/>
          </a:prstGeom>
          <a:noFill/>
        </p:spPr>
        <p:txBody>
          <a:bodyPr wrap="square" rtlCol="0">
            <a:spAutoFit/>
          </a:bodyPr>
          <a:lstStyle/>
          <a:p>
            <a:pPr algn="ctr"/>
            <a:r>
              <a:rPr lang="es-CL" dirty="0" smtClean="0"/>
              <a:t>Directivos III Nivel: 162 cargos</a:t>
            </a:r>
            <a:endParaRPr lang="es-C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3739"/>
            <a:ext cx="7772400" cy="1525886"/>
          </a:xfrm>
        </p:spPr>
        <p:txBody>
          <a:bodyPr>
            <a:normAutofit/>
          </a:bodyPr>
          <a:lstStyle/>
          <a:p>
            <a:r>
              <a:rPr lang="es-MX" sz="3000" b="1" dirty="0" smtClean="0"/>
              <a:t>Agenda de Trabajo</a:t>
            </a:r>
            <a:endParaRPr lang="es-CL" sz="3000" b="1"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5" name="Conector recto 4"/>
          <p:cNvCxnSpPr/>
          <p:nvPr/>
        </p:nvCxnSpPr>
        <p:spPr>
          <a:xfrm>
            <a:off x="2915816" y="1196752"/>
            <a:ext cx="3240360"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1 Título"/>
          <p:cNvSpPr txBox="1">
            <a:spLocks/>
          </p:cNvSpPr>
          <p:nvPr/>
        </p:nvSpPr>
        <p:spPr>
          <a:xfrm>
            <a:off x="179512" y="1642518"/>
            <a:ext cx="8712968" cy="12961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71500" indent="-571500">
              <a:buAutoNum type="romanUcPeriod"/>
            </a:pPr>
            <a:endParaRPr lang="es-CL" sz="3200" dirty="0"/>
          </a:p>
        </p:txBody>
      </p:sp>
      <p:sp>
        <p:nvSpPr>
          <p:cNvPr id="8" name="1 Título"/>
          <p:cNvSpPr txBox="1">
            <a:spLocks/>
          </p:cNvSpPr>
          <p:nvPr/>
        </p:nvSpPr>
        <p:spPr>
          <a:xfrm>
            <a:off x="0" y="2722638"/>
            <a:ext cx="8712968"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CL" sz="3200" dirty="0"/>
          </a:p>
        </p:txBody>
      </p:sp>
      <p:graphicFrame>
        <p:nvGraphicFramePr>
          <p:cNvPr id="10" name="Diagrama 9"/>
          <p:cNvGraphicFramePr/>
          <p:nvPr>
            <p:extLst>
              <p:ext uri="{D42A27DB-BD31-4B8C-83A1-F6EECF244321}">
                <p14:modId xmlns:p14="http://schemas.microsoft.com/office/powerpoint/2010/main" val="1631271333"/>
              </p:ext>
            </p:extLst>
          </p:nvPr>
        </p:nvGraphicFramePr>
        <p:xfrm>
          <a:off x="1259632" y="1916832"/>
          <a:ext cx="698477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57044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02A283F6-3BB8-47A1-8780-F8EE71353FC9}" type="slidenum">
              <a:rPr lang="es-CL" smtClean="0"/>
              <a:pPr/>
              <a:t>20</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sp>
        <p:nvSpPr>
          <p:cNvPr id="6" name="1 Título"/>
          <p:cNvSpPr>
            <a:spLocks noGrp="1"/>
          </p:cNvSpPr>
          <p:nvPr>
            <p:ph type="title"/>
          </p:nvPr>
        </p:nvSpPr>
        <p:spPr>
          <a:xfrm>
            <a:off x="457200" y="27463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cxnSp>
        <p:nvCxnSpPr>
          <p:cNvPr id="7" name="Conector recto 6"/>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8" name="7 Tabla"/>
          <p:cNvGraphicFramePr>
            <a:graphicFrameLocks noGrp="1"/>
          </p:cNvGraphicFramePr>
          <p:nvPr/>
        </p:nvGraphicFramePr>
        <p:xfrm>
          <a:off x="899592" y="1268761"/>
          <a:ext cx="7200799" cy="4847590"/>
        </p:xfrm>
        <a:graphic>
          <a:graphicData uri="http://schemas.openxmlformats.org/drawingml/2006/table">
            <a:tbl>
              <a:tblPr/>
              <a:tblGrid>
                <a:gridCol w="1930023"/>
                <a:gridCol w="1324185"/>
                <a:gridCol w="2336797"/>
                <a:gridCol w="1609794"/>
              </a:tblGrid>
              <a:tr h="767870">
                <a:tc>
                  <a:txBody>
                    <a:bodyPr/>
                    <a:lstStyle/>
                    <a:p>
                      <a:pPr algn="ctr" fontAlgn="ctr"/>
                      <a:r>
                        <a:rPr lang="es-CL" sz="1200" b="1" i="0" u="none" strike="noStrike" dirty="0">
                          <a:solidFill>
                            <a:srgbClr val="FFFFFF"/>
                          </a:solidFill>
                          <a:latin typeface="Calibri"/>
                        </a:rPr>
                        <a:t>Propuesta Planta</a:t>
                      </a: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fontAlgn="ctr"/>
                      <a:r>
                        <a:rPr lang="es-CL" sz="1200" b="1" i="0" u="none" strike="noStrike">
                          <a:solidFill>
                            <a:srgbClr val="FFFFFF"/>
                          </a:solidFill>
                          <a:latin typeface="Calibri"/>
                        </a:rPr>
                        <a:t>Grados Planta Directiva</a:t>
                      </a: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fontAlgn="ctr"/>
                      <a:r>
                        <a:rPr lang="es-CL" sz="1200" b="1" i="0" u="none" strike="noStrike">
                          <a:solidFill>
                            <a:srgbClr val="FFFFFF"/>
                          </a:solidFill>
                          <a:latin typeface="Calibri"/>
                        </a:rPr>
                        <a:t>Encasillamiento No Directivo</a:t>
                      </a: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fontAlgn="ctr"/>
                      <a:r>
                        <a:rPr lang="es-CL" sz="1200" b="1" i="0" u="none" strike="noStrike">
                          <a:solidFill>
                            <a:srgbClr val="FFFFFF"/>
                          </a:solidFill>
                          <a:latin typeface="Calibri"/>
                        </a:rPr>
                        <a:t>Promoción  Especial</a:t>
                      </a: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r>
              <a:tr h="767870">
                <a:tc>
                  <a:txBody>
                    <a:bodyPr/>
                    <a:lstStyle/>
                    <a:p>
                      <a:pPr algn="ctr" fontAlgn="ctr"/>
                      <a:r>
                        <a:rPr lang="es-CL" sz="1200" b="0" i="0" u="none" strike="noStrike" dirty="0">
                          <a:solidFill>
                            <a:srgbClr val="000000"/>
                          </a:solidFill>
                          <a:latin typeface="Calibri"/>
                        </a:rPr>
                        <a:t>60/40.  1410 cargos </a:t>
                      </a:r>
                      <a:r>
                        <a:rPr lang="es-CL" sz="1200" b="0" i="0" u="none" strike="noStrike" dirty="0" smtClean="0">
                          <a:solidFill>
                            <a:srgbClr val="000000"/>
                          </a:solidFill>
                          <a:latin typeface="Calibri"/>
                        </a:rPr>
                        <a:t>totales</a:t>
                      </a:r>
                      <a:endParaRPr lang="es-CL" sz="1200" b="0" i="0" u="none" strike="no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s-CL" sz="1200" b="0" i="0" u="none" strike="noStrike" dirty="0">
                          <a:solidFill>
                            <a:srgbClr val="000000"/>
                          </a:solidFill>
                          <a:latin typeface="Calibri"/>
                        </a:rPr>
                        <a:t>Nueva Redistribución de Número </a:t>
                      </a:r>
                      <a:r>
                        <a:rPr lang="es-CL" sz="1200" b="0" i="0" u="none" strike="noStrike" dirty="0" smtClean="0">
                          <a:solidFill>
                            <a:srgbClr val="000000"/>
                          </a:solidFill>
                          <a:latin typeface="Calibri"/>
                        </a:rPr>
                        <a:t>Cargos/grados</a:t>
                      </a:r>
                      <a:endParaRPr lang="es-CL" sz="1200" b="0" i="0" u="none" strike="sng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s-CL" sz="1200" b="0" i="0" u="none" strike="noStrike" dirty="0">
                          <a:solidFill>
                            <a:srgbClr val="000000"/>
                          </a:solidFill>
                          <a:latin typeface="Calibri"/>
                        </a:rPr>
                        <a:t>Planta en Grado Superior </a:t>
                      </a:r>
                      <a:r>
                        <a:rPr lang="es-CL" sz="1200" b="0" i="0" u="none" strike="noStrike" dirty="0" smtClean="0">
                          <a:solidFill>
                            <a:srgbClr val="000000"/>
                          </a:solidFill>
                          <a:latin typeface="Calibri"/>
                        </a:rPr>
                        <a:t>– Contrata por</a:t>
                      </a:r>
                      <a:r>
                        <a:rPr lang="es-CL" sz="1200" b="0" i="0" u="none" strike="noStrike" baseline="0" dirty="0" smtClean="0">
                          <a:solidFill>
                            <a:srgbClr val="000000"/>
                          </a:solidFill>
                          <a:latin typeface="Calibri"/>
                        </a:rPr>
                        <a:t> Concurso a</a:t>
                      </a:r>
                      <a:r>
                        <a:rPr lang="es-CL" sz="1200" b="0" i="0" u="none" strike="noStrike" dirty="0" smtClean="0">
                          <a:solidFill>
                            <a:srgbClr val="000000"/>
                          </a:solidFill>
                          <a:latin typeface="Calibri"/>
                        </a:rPr>
                        <a:t> igual grado</a:t>
                      </a:r>
                      <a:endParaRPr lang="es-CL" sz="1200" b="0" i="0" u="none" strike="no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200" b="0" i="0" u="none" strike="noStrike" dirty="0">
                          <a:solidFill>
                            <a:srgbClr val="000000"/>
                          </a:solidFill>
                          <a:latin typeface="Calibri"/>
                        </a:rPr>
                        <a:t>Normalización con ascenso limitado a 1 </a:t>
                      </a:r>
                      <a:r>
                        <a:rPr lang="es-CL" sz="1200" b="0" i="0" u="none" strike="noStrike" dirty="0" smtClean="0">
                          <a:solidFill>
                            <a:srgbClr val="000000"/>
                          </a:solidFill>
                          <a:latin typeface="Calibri"/>
                        </a:rPr>
                        <a:t>grado, según certificación, regulación especial o concurso.</a:t>
                      </a:r>
                      <a:endParaRPr lang="es-CL" sz="1200" b="0" i="0" u="none" strike="noStrike" baseline="0" dirty="0" smtClean="0">
                        <a:solidFill>
                          <a:srgbClr val="000000"/>
                        </a:solidFill>
                        <a:latin typeface="Calibri"/>
                      </a:endParaRPr>
                    </a:p>
                    <a:p>
                      <a:pPr algn="ctr" fontAlgn="ctr"/>
                      <a:r>
                        <a:rPr lang="es-CL" sz="1200" b="0" i="0" u="none" strike="noStrike" dirty="0" smtClean="0">
                          <a:solidFill>
                            <a:srgbClr val="000000"/>
                          </a:solidFill>
                          <a:latin typeface="Calibri"/>
                        </a:rPr>
                        <a:t>150 personas aprox. cambian </a:t>
                      </a:r>
                      <a:r>
                        <a:rPr lang="es-CL" sz="1200" b="0" i="0" u="none" strike="noStrike" dirty="0">
                          <a:solidFill>
                            <a:srgbClr val="000000"/>
                          </a:solidFill>
                          <a:latin typeface="Calibri"/>
                        </a:rPr>
                        <a:t>de escalafón y </a:t>
                      </a:r>
                      <a:r>
                        <a:rPr lang="es-CL" sz="1200" b="0" i="0" u="none" strike="noStrike" dirty="0" smtClean="0">
                          <a:solidFill>
                            <a:srgbClr val="000000"/>
                          </a:solidFill>
                          <a:latin typeface="Calibri"/>
                        </a:rPr>
                        <a:t>70 aprox. cambian </a:t>
                      </a:r>
                      <a:r>
                        <a:rPr lang="es-CL" sz="1200" b="0" i="0" u="none" strike="noStrike" dirty="0">
                          <a:solidFill>
                            <a:srgbClr val="000000"/>
                          </a:solidFill>
                          <a:latin typeface="Calibri"/>
                        </a:rPr>
                        <a:t>de grado y escalafón.</a:t>
                      </a: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7870">
                <a:tc>
                  <a:txBody>
                    <a:bodyPr/>
                    <a:lstStyle/>
                    <a:p>
                      <a:pPr algn="ctr" fontAlgn="ctr"/>
                      <a:r>
                        <a:rPr lang="es-CL" sz="1200" b="0" i="0" u="none" strike="noStrike" dirty="0">
                          <a:solidFill>
                            <a:srgbClr val="000000"/>
                          </a:solidFill>
                          <a:latin typeface="Calibri"/>
                        </a:rPr>
                        <a:t>Sin cargos Nuevos </a:t>
                      </a: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es-CL" sz="1200" b="0" i="0" u="none" strike="sng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r>
              <a:tr h="767870">
                <a:tc rowSpan="3">
                  <a:txBody>
                    <a:bodyPr/>
                    <a:lstStyle/>
                    <a:p>
                      <a:pPr algn="ctr" fontAlgn="ctr"/>
                      <a:r>
                        <a:rPr lang="es-CL" sz="1200" b="0" i="0" u="none" strike="noStrike">
                          <a:solidFill>
                            <a:srgbClr val="000000"/>
                          </a:solidFill>
                          <a:latin typeface="Calibri"/>
                        </a:rPr>
                        <a:t>Sin Aumento de Grados TOPES</a:t>
                      </a: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s-CL" sz="1200" b="0" i="0" u="none" strike="sng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200" b="0" i="0" u="none" strike="noStrike" dirty="0">
                          <a:solidFill>
                            <a:srgbClr val="000000"/>
                          </a:solidFill>
                          <a:latin typeface="Calibri"/>
                        </a:rPr>
                        <a:t> </a:t>
                      </a:r>
                      <a:r>
                        <a:rPr lang="es-CL" sz="1200" b="0" i="0" u="none" strike="noStrike" dirty="0" smtClean="0">
                          <a:solidFill>
                            <a:srgbClr val="000000"/>
                          </a:solidFill>
                          <a:latin typeface="Calibri"/>
                        </a:rPr>
                        <a:t>530 personas aprox. de </a:t>
                      </a:r>
                      <a:r>
                        <a:rPr lang="es-CL" sz="1200" b="0" i="0" u="none" strike="noStrike" dirty="0">
                          <a:solidFill>
                            <a:srgbClr val="000000"/>
                          </a:solidFill>
                          <a:latin typeface="Calibri"/>
                        </a:rPr>
                        <a:t>Planta </a:t>
                      </a:r>
                      <a:r>
                        <a:rPr lang="es-CL" sz="1200" b="0" i="0" u="none" strike="noStrike" dirty="0" smtClean="0">
                          <a:solidFill>
                            <a:srgbClr val="000000"/>
                          </a:solidFill>
                          <a:latin typeface="Calibri"/>
                        </a:rPr>
                        <a:t>suben </a:t>
                      </a:r>
                      <a:r>
                        <a:rPr lang="es-CL" sz="1200" b="0" i="0" u="none" strike="noStrike" dirty="0">
                          <a:solidFill>
                            <a:srgbClr val="000000"/>
                          </a:solidFill>
                          <a:latin typeface="Calibri"/>
                        </a:rPr>
                        <a:t>1 </a:t>
                      </a:r>
                      <a:r>
                        <a:rPr lang="es-CL" sz="1200" b="0" i="0" u="none" strike="noStrike" dirty="0" smtClean="0">
                          <a:solidFill>
                            <a:srgbClr val="000000"/>
                          </a:solidFill>
                          <a:latin typeface="Calibri"/>
                        </a:rPr>
                        <a:t>grado.</a:t>
                      </a:r>
                      <a:endParaRPr lang="es-CL" sz="1200" b="0" i="0" u="none" strike="no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r>
              <a:tr h="986017">
                <a:tc vMerge="1">
                  <a:txBody>
                    <a:bodyPr/>
                    <a:lstStyle/>
                    <a:p>
                      <a:endParaRPr lang="es-CL"/>
                    </a:p>
                  </a:txBody>
                  <a:tcPr/>
                </a:tc>
                <a:tc vMerge="1">
                  <a:txBody>
                    <a:bodyPr/>
                    <a:lstStyle/>
                    <a:p>
                      <a:endParaRPr lang="es-CL"/>
                    </a:p>
                  </a:txBody>
                  <a:tcPr/>
                </a:tc>
                <a:tc>
                  <a:txBody>
                    <a:bodyPr/>
                    <a:lstStyle/>
                    <a:p>
                      <a:pPr algn="ctr" fontAlgn="ctr"/>
                      <a:r>
                        <a:rPr lang="es-CL" sz="1200" b="0" i="0" u="none" strike="noStrike" dirty="0" smtClean="0">
                          <a:solidFill>
                            <a:srgbClr val="000000"/>
                          </a:solidFill>
                          <a:latin typeface="Calibri"/>
                        </a:rPr>
                        <a:t>400  personas aprox. de contrata ingresan </a:t>
                      </a:r>
                      <a:r>
                        <a:rPr lang="es-CL" sz="1200" b="0" i="0" u="none" strike="noStrike" dirty="0">
                          <a:solidFill>
                            <a:srgbClr val="000000"/>
                          </a:solidFill>
                          <a:latin typeface="Calibri"/>
                        </a:rPr>
                        <a:t>a </a:t>
                      </a:r>
                      <a:r>
                        <a:rPr lang="es-CL" sz="1200" b="0" i="0" u="none" strike="noStrike" dirty="0" smtClean="0">
                          <a:solidFill>
                            <a:srgbClr val="000000"/>
                          </a:solidFill>
                          <a:latin typeface="Calibri"/>
                        </a:rPr>
                        <a:t>planta.</a:t>
                      </a:r>
                      <a:endParaRPr lang="es-CL" sz="1200" b="0" i="0" u="none" strike="no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200" b="0" i="0" u="none" strike="noStrike" dirty="0">
                          <a:solidFill>
                            <a:srgbClr val="000000"/>
                          </a:solidFill>
                          <a:latin typeface="Calibri"/>
                        </a:rPr>
                        <a:t>Participa Contrata y contrata que ingresó en la planta en el encasillamiento hasta 1 grado superior</a:t>
                      </a: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83">
                <a:tc vMerge="1">
                  <a:txBody>
                    <a:bodyPr/>
                    <a:lstStyle/>
                    <a:p>
                      <a:endParaRPr lang="es-CL"/>
                    </a:p>
                  </a:txBody>
                  <a:tcPr/>
                </a:tc>
                <a:tc vMerge="1">
                  <a:txBody>
                    <a:bodyPr/>
                    <a:lstStyle/>
                    <a:p>
                      <a:endParaRPr lang="es-CL"/>
                    </a:p>
                  </a:txBody>
                  <a:tcPr/>
                </a:tc>
                <a:tc>
                  <a:txBody>
                    <a:bodyPr/>
                    <a:lstStyle/>
                    <a:p>
                      <a:pPr algn="l" fontAlgn="ctr"/>
                      <a:r>
                        <a:rPr lang="es-CL" sz="1200" b="0" i="0" u="none" strike="noStrike" dirty="0" smtClean="0">
                          <a:solidFill>
                            <a:srgbClr val="000000"/>
                          </a:solidFill>
                          <a:latin typeface="Calibri"/>
                        </a:rPr>
                        <a:t>Aprox. Planta </a:t>
                      </a:r>
                      <a:r>
                        <a:rPr lang="es-CL" sz="1200" b="0" i="0" u="none" strike="noStrike" dirty="0">
                          <a:solidFill>
                            <a:srgbClr val="000000"/>
                          </a:solidFill>
                          <a:latin typeface="Calibri"/>
                        </a:rPr>
                        <a:t>Provista </a:t>
                      </a:r>
                      <a:r>
                        <a:rPr lang="es-CL" sz="1200" b="0" i="0" u="none" strike="noStrike" dirty="0" smtClean="0">
                          <a:solidFill>
                            <a:srgbClr val="000000"/>
                          </a:solidFill>
                          <a:latin typeface="Calibri"/>
                        </a:rPr>
                        <a:t>1360  </a:t>
                      </a:r>
                    </a:p>
                    <a:p>
                      <a:pPr algn="l" fontAlgn="ctr"/>
                      <a:r>
                        <a:rPr lang="es-CL" sz="1200" b="0" i="0" u="none" strike="noStrike" dirty="0" smtClean="0">
                          <a:solidFill>
                            <a:srgbClr val="000000"/>
                          </a:solidFill>
                          <a:latin typeface="Calibri"/>
                        </a:rPr>
                        <a:t>Aprox. Vacantes 50</a:t>
                      </a:r>
                      <a:endParaRPr lang="es-CL" sz="1200" b="0" i="0" u="none" strike="no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200" b="0" i="0" u="none" strike="noStrike" dirty="0">
                          <a:solidFill>
                            <a:srgbClr val="000000"/>
                          </a:solidFill>
                          <a:latin typeface="Calibri"/>
                        </a:rPr>
                        <a:t>Sin </a:t>
                      </a:r>
                      <a:r>
                        <a:rPr lang="es-CL" sz="1200" b="0" i="0" u="none" strike="noStrike" dirty="0" err="1">
                          <a:solidFill>
                            <a:srgbClr val="000000"/>
                          </a:solidFill>
                          <a:latin typeface="Calibri"/>
                        </a:rPr>
                        <a:t>Multiconcursabilidad</a:t>
                      </a:r>
                      <a:endParaRPr lang="es-CL" sz="1200" b="0" i="0" u="none" strike="no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838">
                <a:tc>
                  <a:txBody>
                    <a:bodyPr/>
                    <a:lstStyle/>
                    <a:p>
                      <a:pPr algn="l" fontAlgn="b"/>
                      <a:endParaRPr lang="es-CL" sz="1200" b="0" i="0" u="none" strike="noStrike">
                        <a:solidFill>
                          <a:srgbClr val="000000"/>
                        </a:solidFill>
                        <a:latin typeface="Calibri"/>
                      </a:endParaRPr>
                    </a:p>
                  </a:txBody>
                  <a:tcPr marL="5495" marR="5495" marT="549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CL" sz="1200" b="1" i="0" u="none" strike="noStrike" dirty="0" smtClean="0">
                          <a:solidFill>
                            <a:srgbClr val="000000"/>
                          </a:solidFill>
                          <a:latin typeface="Calibri"/>
                        </a:rPr>
                        <a:t>640.000.000</a:t>
                      </a:r>
                      <a:endParaRPr lang="es-CL" sz="1200" b="1" i="0" u="none" strike="no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s-CL" sz="1200" b="1" i="0" u="none" strike="noStrike" dirty="0" smtClean="0">
                          <a:solidFill>
                            <a:srgbClr val="000000"/>
                          </a:solidFill>
                          <a:latin typeface="Calibri"/>
                        </a:rPr>
                        <a:t>930.000.000</a:t>
                      </a:r>
                      <a:endParaRPr lang="es-CL" sz="1200" b="1" i="0" u="none" strike="no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s-CL" sz="1200" b="1" i="0" u="none" strike="noStrike" dirty="0" smtClean="0">
                          <a:solidFill>
                            <a:srgbClr val="000000"/>
                          </a:solidFill>
                          <a:latin typeface="Calibri"/>
                        </a:rPr>
                        <a:t>340.000.000</a:t>
                      </a:r>
                      <a:endParaRPr lang="es-CL" sz="1200" b="1" i="0" u="none" strike="noStrike" dirty="0">
                        <a:solidFill>
                          <a:srgbClr val="000000"/>
                        </a:solidFill>
                        <a:latin typeface="Calibri"/>
                      </a:endParaRPr>
                    </a:p>
                  </a:txBody>
                  <a:tcPr marL="5495" marR="5495" marT="5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02A283F6-3BB8-47A1-8780-F8EE71353FC9}" type="slidenum">
              <a:rPr lang="es-CL" smtClean="0"/>
              <a:pPr/>
              <a:t>21</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sp>
        <p:nvSpPr>
          <p:cNvPr id="6" name="1 Título"/>
          <p:cNvSpPr>
            <a:spLocks noGrp="1"/>
          </p:cNvSpPr>
          <p:nvPr>
            <p:ph type="title"/>
          </p:nvPr>
        </p:nvSpPr>
        <p:spPr>
          <a:xfrm>
            <a:off x="457200" y="27463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cxnSp>
        <p:nvCxnSpPr>
          <p:cNvPr id="7" name="Conector recto 6"/>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0" name="9 Tabla"/>
          <p:cNvGraphicFramePr>
            <a:graphicFrameLocks noGrp="1"/>
          </p:cNvGraphicFramePr>
          <p:nvPr/>
        </p:nvGraphicFramePr>
        <p:xfrm>
          <a:off x="1187624" y="1772815"/>
          <a:ext cx="6912767" cy="3384376"/>
        </p:xfrm>
        <a:graphic>
          <a:graphicData uri="http://schemas.openxmlformats.org/drawingml/2006/table">
            <a:tbl>
              <a:tblPr/>
              <a:tblGrid>
                <a:gridCol w="1898145"/>
                <a:gridCol w="1687536"/>
                <a:gridCol w="1898145"/>
                <a:gridCol w="1428941"/>
              </a:tblGrid>
              <a:tr h="926524">
                <a:tc>
                  <a:txBody>
                    <a:bodyPr/>
                    <a:lstStyle/>
                    <a:p>
                      <a:pPr algn="ctr" fontAlgn="ctr"/>
                      <a:r>
                        <a:rPr lang="es-CL" sz="1100" b="1" i="0" u="none" strike="noStrike" dirty="0">
                          <a:solidFill>
                            <a:srgbClr val="FFFFFF"/>
                          </a:solidFill>
                          <a:latin typeface="Calibri"/>
                        </a:rPr>
                        <a:t>Remanente Asignación Critica II NIVEL</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fontAlgn="ctr"/>
                      <a:r>
                        <a:rPr lang="es-CL" sz="1100" b="1" i="0" u="none" strike="noStrike">
                          <a:solidFill>
                            <a:srgbClr val="FFFFFF"/>
                          </a:solidFill>
                          <a:latin typeface="Calibri"/>
                        </a:rPr>
                        <a:t>Asignación ADP</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fontAlgn="ctr"/>
                      <a:r>
                        <a:rPr lang="es-CL" sz="1100" b="1" i="0" u="none" strike="noStrike">
                          <a:solidFill>
                            <a:srgbClr val="FFFFFF"/>
                          </a:solidFill>
                          <a:latin typeface="Calibri"/>
                        </a:rPr>
                        <a:t>Asignación de Responsabilidad</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fontAlgn="ctr"/>
                      <a:r>
                        <a:rPr lang="es-CL" sz="1100" b="1" i="0" u="none" strike="noStrike">
                          <a:solidFill>
                            <a:srgbClr val="FFFFFF"/>
                          </a:solidFill>
                          <a:latin typeface="Calibri"/>
                        </a:rPr>
                        <a:t>Asignación de Turno </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r>
              <a:tr h="926524">
                <a:tc rowSpan="3">
                  <a:txBody>
                    <a:bodyPr/>
                    <a:lstStyle/>
                    <a:p>
                      <a:pPr algn="ctr" fontAlgn="ctr"/>
                      <a:r>
                        <a:rPr lang="es-CL" sz="1100" b="0" i="0" u="none" strike="noStrike">
                          <a:solidFill>
                            <a:srgbClr val="000000"/>
                          </a:solidFill>
                          <a:latin typeface="Calibri"/>
                        </a:rPr>
                        <a:t>Considera sólo remanente para mantener nivel de remuneraciones de cargos Directivos de II Nivel. NO implica Aumento de Remuneración.</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s-CL" sz="1100" b="0" i="0" u="none" strike="noStrike">
                          <a:solidFill>
                            <a:srgbClr val="000000"/>
                          </a:solidFill>
                          <a:latin typeface="Calibri"/>
                        </a:rPr>
                        <a:t>Considera sólo cargos no Incluidos en Ley ADP. </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100" b="0" i="0" u="none" strike="noStrike">
                          <a:solidFill>
                            <a:srgbClr val="000000"/>
                          </a:solidFill>
                          <a:latin typeface="Calibri"/>
                        </a:rPr>
                        <a:t>Total de Cargos: 304</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b"/>
                      <a:r>
                        <a:rPr lang="es-CL" sz="1100" b="0" i="0" u="none" strike="noStrike">
                          <a:solidFill>
                            <a:srgbClr val="000000"/>
                          </a:solidFill>
                          <a:latin typeface="Calibri"/>
                        </a:rPr>
                        <a:t> </a:t>
                      </a:r>
                    </a:p>
                  </a:txBody>
                  <a:tcPr marL="7292" marR="7292" marT="729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04">
                <a:tc vMerge="1">
                  <a:txBody>
                    <a:bodyPr/>
                    <a:lstStyle/>
                    <a:p>
                      <a:endParaRPr lang="es-CL"/>
                    </a:p>
                  </a:txBody>
                  <a:tcPr/>
                </a:tc>
                <a:tc vMerge="1">
                  <a:txBody>
                    <a:bodyPr/>
                    <a:lstStyle/>
                    <a:p>
                      <a:endParaRPr lang="es-CL"/>
                    </a:p>
                  </a:txBody>
                  <a:tcPr/>
                </a:tc>
                <a:tc rowSpan="2">
                  <a:txBody>
                    <a:bodyPr/>
                    <a:lstStyle/>
                    <a:p>
                      <a:pPr algn="l" fontAlgn="ctr"/>
                      <a:r>
                        <a:rPr lang="es-CL" sz="1100" b="0" i="0" u="none" strike="noStrike">
                          <a:solidFill>
                            <a:srgbClr val="000000"/>
                          </a:solidFill>
                          <a:latin typeface="Calibri"/>
                        </a:rPr>
                        <a:t>Incluye Directivos III Nivel y Jefaturas de IV Nivel Operativo </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CL"/>
                    </a:p>
                  </a:txBody>
                  <a:tcPr/>
                </a:tc>
              </a:tr>
              <a:tr h="978747">
                <a:tc vMerge="1">
                  <a:txBody>
                    <a:bodyPr/>
                    <a:lstStyle/>
                    <a:p>
                      <a:endParaRPr lang="es-CL"/>
                    </a:p>
                  </a:txBody>
                  <a:tcPr/>
                </a:tc>
                <a:tc>
                  <a:txBody>
                    <a:bodyPr/>
                    <a:lstStyle/>
                    <a:p>
                      <a:pPr algn="ctr" fontAlgn="ctr"/>
                      <a:r>
                        <a:rPr lang="es-CL" sz="1100" b="0" i="0" u="none" strike="noStrike">
                          <a:solidFill>
                            <a:srgbClr val="000000"/>
                          </a:solidFill>
                          <a:latin typeface="Calibri"/>
                        </a:rPr>
                        <a:t>Se calcula como diferencia en base al remanente de asignación critica considerado</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r>
              <a:tr h="505377">
                <a:tc gridSpan="2">
                  <a:txBody>
                    <a:bodyPr/>
                    <a:lstStyle/>
                    <a:p>
                      <a:pPr algn="ctr" fontAlgn="ctr"/>
                      <a:r>
                        <a:rPr lang="es-CL" sz="1200" b="1" i="0" u="none" strike="noStrike" dirty="0" smtClean="0">
                          <a:solidFill>
                            <a:srgbClr val="000000"/>
                          </a:solidFill>
                          <a:latin typeface="Calibri"/>
                        </a:rPr>
                        <a:t>139.000.000</a:t>
                      </a:r>
                      <a:endParaRPr lang="es-CL" sz="1200" b="1" i="0" u="none" strike="noStrike" dirty="0">
                        <a:solidFill>
                          <a:srgbClr val="000000"/>
                        </a:solidFill>
                        <a:latin typeface="Calibri"/>
                      </a:endParaRP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s-CL"/>
                    </a:p>
                  </a:txBody>
                  <a:tcPr/>
                </a:tc>
                <a:tc>
                  <a:txBody>
                    <a:bodyPr/>
                    <a:lstStyle/>
                    <a:p>
                      <a:pPr algn="ctr" fontAlgn="ctr"/>
                      <a:r>
                        <a:rPr lang="es-CL" sz="1200" b="1" i="0" u="none" strike="noStrike" dirty="0" smtClean="0">
                          <a:solidFill>
                            <a:srgbClr val="000000"/>
                          </a:solidFill>
                          <a:latin typeface="Calibri"/>
                        </a:rPr>
                        <a:t>260.000.000</a:t>
                      </a:r>
                      <a:endParaRPr lang="es-CL" sz="1200" b="1" i="0" u="none" strike="noStrike" dirty="0">
                        <a:solidFill>
                          <a:srgbClr val="000000"/>
                        </a:solidFill>
                        <a:latin typeface="Calibri"/>
                      </a:endParaRP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s-CL" sz="1200" b="1" i="0" u="none" strike="noStrike" dirty="0">
                          <a:solidFill>
                            <a:srgbClr val="000000"/>
                          </a:solidFill>
                          <a:latin typeface="Calibri"/>
                        </a:rPr>
                        <a:t>300.000.000</a:t>
                      </a:r>
                    </a:p>
                  </a:txBody>
                  <a:tcPr marL="7292" marR="7292" marT="72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02A283F6-3BB8-47A1-8780-F8EE71353FC9}" type="slidenum">
              <a:rPr lang="es-CL" smtClean="0"/>
              <a:pPr/>
              <a:t>22</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sp>
        <p:nvSpPr>
          <p:cNvPr id="6" name="1 Título"/>
          <p:cNvSpPr>
            <a:spLocks noGrp="1"/>
          </p:cNvSpPr>
          <p:nvPr>
            <p:ph type="title"/>
          </p:nvPr>
        </p:nvSpPr>
        <p:spPr>
          <a:xfrm>
            <a:off x="457200" y="27463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cxnSp>
        <p:nvCxnSpPr>
          <p:cNvPr id="7" name="Conector recto 6"/>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8" name="7 Tabla"/>
          <p:cNvGraphicFramePr>
            <a:graphicFrameLocks noGrp="1"/>
          </p:cNvGraphicFramePr>
          <p:nvPr/>
        </p:nvGraphicFramePr>
        <p:xfrm>
          <a:off x="1331640" y="2060847"/>
          <a:ext cx="6408712" cy="2160240"/>
        </p:xfrm>
        <a:graphic>
          <a:graphicData uri="http://schemas.openxmlformats.org/drawingml/2006/table">
            <a:tbl>
              <a:tblPr/>
              <a:tblGrid>
                <a:gridCol w="3123326"/>
                <a:gridCol w="3285386"/>
              </a:tblGrid>
              <a:tr h="720080">
                <a:tc>
                  <a:txBody>
                    <a:bodyPr/>
                    <a:lstStyle/>
                    <a:p>
                      <a:pPr algn="ctr" fontAlgn="ctr"/>
                      <a:r>
                        <a:rPr lang="es-CL" sz="1800" b="0" i="0" u="none" strike="noStrike" dirty="0">
                          <a:solidFill>
                            <a:srgbClr val="000000"/>
                          </a:solidFill>
                          <a:latin typeface="Calibri"/>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600" b="1" i="0" u="none" strike="noStrike" dirty="0" smtClean="0">
                          <a:solidFill>
                            <a:srgbClr val="000000"/>
                          </a:solidFill>
                          <a:latin typeface="Calibri"/>
                        </a:rPr>
                        <a:t>2.609.000.000</a:t>
                      </a:r>
                      <a:endParaRPr lang="es-CL" sz="1600" b="1"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720080">
                <a:tc>
                  <a:txBody>
                    <a:bodyPr/>
                    <a:lstStyle/>
                    <a:p>
                      <a:pPr algn="ctr" fontAlgn="ctr"/>
                      <a:r>
                        <a:rPr lang="es-CL" sz="1800" b="0" i="0" u="none" strike="noStrike">
                          <a:solidFill>
                            <a:srgbClr val="000000"/>
                          </a:solidFill>
                          <a:latin typeface="Calibri"/>
                        </a:rPr>
                        <a:t>Presupuesto autorizado S.21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600" b="1" i="0" u="none" strike="noStrike">
                          <a:solidFill>
                            <a:srgbClr val="000000"/>
                          </a:solidFill>
                          <a:latin typeface="Calibri"/>
                        </a:rPr>
                        <a:t>52.070.040.000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algn="ctr" fontAlgn="ctr"/>
                      <a:r>
                        <a:rPr lang="es-CL" sz="1800" b="1" i="0" u="none" strike="noStrike">
                          <a:solidFill>
                            <a:srgbClr val="000000"/>
                          </a:solidFill>
                          <a:latin typeface="Calibri"/>
                        </a:rPr>
                        <a:t>Mejora remuneraciones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600" b="1" i="0" u="none" strike="noStrike" dirty="0" smtClean="0">
                          <a:solidFill>
                            <a:srgbClr val="000000"/>
                          </a:solidFill>
                          <a:latin typeface="Calibri"/>
                        </a:rPr>
                        <a:t>5%</a:t>
                      </a:r>
                      <a:endParaRPr lang="es-CL" sz="1600" b="1"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bl>
          </a:graphicData>
        </a:graphic>
      </p:graphicFrame>
      <p:sp>
        <p:nvSpPr>
          <p:cNvPr id="9" name="8 Rectángulo"/>
          <p:cNvSpPr/>
          <p:nvPr/>
        </p:nvSpPr>
        <p:spPr>
          <a:xfrm>
            <a:off x="1475656" y="4399944"/>
            <a:ext cx="6624736" cy="923330"/>
          </a:xfrm>
          <a:prstGeom prst="rect">
            <a:avLst/>
          </a:prstGeom>
        </p:spPr>
        <p:txBody>
          <a:bodyPr wrap="square">
            <a:spAutoFit/>
          </a:bodyPr>
          <a:lstStyle/>
          <a:p>
            <a:pPr algn="ctr"/>
            <a:r>
              <a:rPr lang="es-CL" dirty="0" smtClean="0">
                <a:solidFill>
                  <a:srgbClr val="FF0000"/>
                </a:solidFill>
              </a:rPr>
              <a:t>La evaluación para considerar otras mejoras en asignaciones, podrá ser priorizada en la discusión de la mesa, ajustándose al marco presupuestario de la negociación.</a:t>
            </a:r>
            <a:endParaRPr lang="es-C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763688" y="2564904"/>
            <a:ext cx="5544616" cy="492443"/>
          </a:xfrm>
          <a:prstGeom prst="rect">
            <a:avLst/>
          </a:prstGeom>
          <a:noFill/>
        </p:spPr>
        <p:txBody>
          <a:bodyPr wrap="square" rtlCol="0">
            <a:spAutoFit/>
          </a:bodyPr>
          <a:lstStyle/>
          <a:p>
            <a:pPr algn="ctr"/>
            <a:r>
              <a:rPr lang="es-ES_tradnl" sz="2600" b="1" dirty="0" smtClean="0"/>
              <a:t>Gracias</a:t>
            </a:r>
            <a:endParaRPr lang="es-CL" sz="2600" b="1" dirty="0"/>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6"/>
          <p:cNvCxnSpPr/>
          <p:nvPr/>
        </p:nvCxnSpPr>
        <p:spPr>
          <a:xfrm>
            <a:off x="2915816" y="3139807"/>
            <a:ext cx="324036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58998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53404" y="279403"/>
            <a:ext cx="7272808" cy="864096"/>
          </a:xfrm>
        </p:spPr>
        <p:txBody>
          <a:bodyPr>
            <a:normAutofit/>
          </a:bodyPr>
          <a:lstStyle/>
          <a:p>
            <a:r>
              <a:rPr lang="es-ES" sz="2500" b="1" dirty="0" smtClean="0"/>
              <a:t>Criterios </a:t>
            </a:r>
            <a:r>
              <a:rPr lang="es-ES" sz="2500" b="1" dirty="0"/>
              <a:t>y </a:t>
            </a:r>
            <a:r>
              <a:rPr lang="es-ES" sz="2500" b="1" dirty="0" smtClean="0"/>
              <a:t>Principios que Sustentan la Propuesta</a:t>
            </a:r>
            <a:endParaRPr lang="es-CL" sz="2500" dirty="0"/>
          </a:p>
        </p:txBody>
      </p:sp>
      <p:sp>
        <p:nvSpPr>
          <p:cNvPr id="3" name="2 Marcador de contenido"/>
          <p:cNvSpPr>
            <a:spLocks noGrp="1"/>
          </p:cNvSpPr>
          <p:nvPr>
            <p:ph idx="1"/>
          </p:nvPr>
        </p:nvSpPr>
        <p:spPr>
          <a:xfrm>
            <a:off x="539552" y="1856506"/>
            <a:ext cx="8075240" cy="3786837"/>
          </a:xfrm>
        </p:spPr>
        <p:txBody>
          <a:bodyPr>
            <a:noAutofit/>
          </a:bodyPr>
          <a:lstStyle/>
          <a:p>
            <a:pPr algn="just">
              <a:spcBef>
                <a:spcPts val="600"/>
              </a:spcBef>
              <a:spcAft>
                <a:spcPts val="600"/>
              </a:spcAft>
              <a:buFont typeface="Wingdings" panose="05000000000000000000" pitchFamily="2" charset="2"/>
              <a:buChar char="§"/>
            </a:pPr>
            <a:r>
              <a:rPr lang="es-ES" sz="2000" dirty="0" smtClean="0"/>
              <a:t>Mejoramiento del Empleo </a:t>
            </a:r>
            <a:r>
              <a:rPr lang="es-ES" sz="2000" dirty="0"/>
              <a:t>P</a:t>
            </a:r>
            <a:r>
              <a:rPr lang="es-ES" sz="2000" dirty="0" smtClean="0"/>
              <a:t>úblico para la mejor atención de la Ciudadanía.</a:t>
            </a:r>
            <a:endParaRPr lang="es-CL" sz="2000" dirty="0" smtClean="0"/>
          </a:p>
          <a:p>
            <a:pPr algn="just">
              <a:spcBef>
                <a:spcPts val="600"/>
              </a:spcBef>
              <a:spcAft>
                <a:spcPts val="600"/>
              </a:spcAft>
              <a:buFont typeface="Wingdings" panose="05000000000000000000" pitchFamily="2" charset="2"/>
              <a:buChar char="§"/>
            </a:pPr>
            <a:r>
              <a:rPr lang="es-ES" sz="2000" dirty="0" smtClean="0"/>
              <a:t>Elementos de la propuesta deben asociarse a solucionar problemas que afecten la gestión de la DT. </a:t>
            </a:r>
          </a:p>
          <a:p>
            <a:pPr algn="just">
              <a:spcBef>
                <a:spcPts val="600"/>
              </a:spcBef>
              <a:spcAft>
                <a:spcPts val="600"/>
              </a:spcAft>
              <a:buFont typeface="Wingdings" panose="05000000000000000000" pitchFamily="2" charset="2"/>
              <a:buChar char="§"/>
            </a:pPr>
            <a:r>
              <a:rPr lang="es-ES" sz="2000" dirty="0" smtClean="0"/>
              <a:t>Reconocimiento de la especificidad de la DT, pero resguardando coherencia con resto del empleo público.</a:t>
            </a:r>
            <a:endParaRPr lang="es-CL" sz="2000" dirty="0" smtClean="0"/>
          </a:p>
          <a:p>
            <a:pPr algn="just">
              <a:spcBef>
                <a:spcPts val="600"/>
              </a:spcBef>
              <a:spcAft>
                <a:spcPts val="600"/>
              </a:spcAft>
              <a:buFont typeface="Wingdings" panose="05000000000000000000" pitchFamily="2" charset="2"/>
              <a:buChar char="§"/>
            </a:pPr>
            <a:r>
              <a:rPr lang="es-ES" sz="2000" dirty="0" smtClean="0"/>
              <a:t>Fortalecimiento de las plantas y énfasis en carrera funcionaria, funcional a una mejor gestión.</a:t>
            </a:r>
            <a:endParaRPr lang="es-CL" sz="2000" dirty="0" smtClean="0"/>
          </a:p>
          <a:p>
            <a:pPr algn="just">
              <a:spcBef>
                <a:spcPts val="600"/>
              </a:spcBef>
              <a:spcAft>
                <a:spcPts val="600"/>
              </a:spcAft>
              <a:buFont typeface="Wingdings" panose="05000000000000000000" pitchFamily="2" charset="2"/>
              <a:buChar char="§"/>
            </a:pPr>
            <a:r>
              <a:rPr lang="es-ES" sz="2000" dirty="0" smtClean="0"/>
              <a:t>Revisión de asignaciones en coherencia con la función de la DT.</a:t>
            </a:r>
            <a:endParaRPr lang="es-CL" sz="2000" dirty="0" smtClean="0"/>
          </a:p>
          <a:p>
            <a:pPr algn="just">
              <a:spcBef>
                <a:spcPts val="600"/>
              </a:spcBef>
              <a:spcAft>
                <a:spcPts val="600"/>
              </a:spcAft>
              <a:buFont typeface="Wingdings" panose="05000000000000000000" pitchFamily="2" charset="2"/>
              <a:buChar char="§"/>
            </a:pPr>
            <a:r>
              <a:rPr lang="es-ES" sz="2000" dirty="0" smtClean="0"/>
              <a:t>Oferta realista, gradual </a:t>
            </a:r>
            <a:r>
              <a:rPr lang="es-ES" sz="2000" dirty="0"/>
              <a:t>y sustentable financieramente</a:t>
            </a:r>
            <a:r>
              <a:rPr lang="es-ES" sz="2000" dirty="0" smtClean="0"/>
              <a:t>.</a:t>
            </a:r>
            <a:endParaRPr lang="es-CL" sz="2000" dirty="0"/>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3</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203848" y="1130274"/>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106922"/>
            <a:ext cx="8712968" cy="864096"/>
          </a:xfrm>
        </p:spPr>
        <p:txBody>
          <a:bodyPr>
            <a:normAutofit/>
          </a:bodyPr>
          <a:lstStyle/>
          <a:p>
            <a:r>
              <a:rPr lang="es-ES" sz="2500" b="1" dirty="0" smtClean="0"/>
              <a:t>Problemas </a:t>
            </a:r>
            <a:r>
              <a:rPr lang="es-ES" sz="2500" b="1" dirty="0"/>
              <a:t>que </a:t>
            </a:r>
            <a:r>
              <a:rPr lang="es-ES" sz="2500" b="1" dirty="0" smtClean="0"/>
              <a:t>Busca Abordar </a:t>
            </a:r>
            <a:r>
              <a:rPr lang="es-ES" sz="2500" b="1" dirty="0"/>
              <a:t>la Propuesta</a:t>
            </a:r>
            <a:endParaRPr lang="es-CL" sz="2500" b="1" dirty="0"/>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4</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203848" y="908720"/>
            <a:ext cx="3240360"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ángulo 7"/>
          <p:cNvSpPr/>
          <p:nvPr/>
        </p:nvSpPr>
        <p:spPr>
          <a:xfrm>
            <a:off x="395536" y="1491043"/>
            <a:ext cx="6768752" cy="400110"/>
          </a:xfrm>
          <a:prstGeom prst="rect">
            <a:avLst/>
          </a:prstGeom>
        </p:spPr>
        <p:txBody>
          <a:bodyPr wrap="square">
            <a:spAutoFit/>
          </a:bodyPr>
          <a:lstStyle/>
          <a:p>
            <a:pPr lvl="0" algn="just"/>
            <a:r>
              <a:rPr lang="es-CL" sz="2000" b="1" dirty="0"/>
              <a:t>A partir del Diagnóstico Institucional, se observa:</a:t>
            </a:r>
            <a:endParaRPr lang="es-CL" sz="2000" dirty="0"/>
          </a:p>
        </p:txBody>
      </p:sp>
      <p:grpSp>
        <p:nvGrpSpPr>
          <p:cNvPr id="12" name="Grupo 11"/>
          <p:cNvGrpSpPr/>
          <p:nvPr/>
        </p:nvGrpSpPr>
        <p:grpSpPr>
          <a:xfrm>
            <a:off x="395536" y="2281303"/>
            <a:ext cx="8374219" cy="4244041"/>
            <a:chOff x="395536" y="2132856"/>
            <a:chExt cx="8374219" cy="4244041"/>
          </a:xfrm>
        </p:grpSpPr>
        <p:graphicFrame>
          <p:nvGraphicFramePr>
            <p:cNvPr id="9" name="Diagrama 8"/>
            <p:cNvGraphicFramePr/>
            <p:nvPr>
              <p:extLst>
                <p:ext uri="{D42A27DB-BD31-4B8C-83A1-F6EECF244321}">
                  <p14:modId xmlns:p14="http://schemas.microsoft.com/office/powerpoint/2010/main" val="1088416178"/>
                </p:ext>
              </p:extLst>
            </p:nvPr>
          </p:nvGraphicFramePr>
          <p:xfrm>
            <a:off x="1691680" y="2312897"/>
            <a:ext cx="7078075"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a 9"/>
            <p:cNvGraphicFramePr/>
            <p:nvPr>
              <p:extLst>
                <p:ext uri="{D42A27DB-BD31-4B8C-83A1-F6EECF244321}">
                  <p14:modId xmlns:p14="http://schemas.microsoft.com/office/powerpoint/2010/main" val="3211243618"/>
                </p:ext>
              </p:extLst>
            </p:nvPr>
          </p:nvGraphicFramePr>
          <p:xfrm>
            <a:off x="395536" y="2312897"/>
            <a:ext cx="1152128"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Rectángulo 10"/>
            <p:cNvSpPr/>
            <p:nvPr/>
          </p:nvSpPr>
          <p:spPr>
            <a:xfrm>
              <a:off x="1547664" y="2132856"/>
              <a:ext cx="144016" cy="410445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spTree>
    <p:extLst>
      <p:ext uri="{BB962C8B-B14F-4D97-AF65-F5344CB8AC3E}">
        <p14:creationId xmlns:p14="http://schemas.microsoft.com/office/powerpoint/2010/main" val="566991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202630"/>
            <a:ext cx="8568952" cy="706090"/>
          </a:xfrm>
        </p:spPr>
        <p:txBody>
          <a:bodyPr>
            <a:normAutofit/>
          </a:bodyPr>
          <a:lstStyle/>
          <a:p>
            <a:r>
              <a:rPr lang="es-CL" sz="2500" b="1" dirty="0" smtClean="0"/>
              <a:t>Ámbitos </a:t>
            </a:r>
            <a:r>
              <a:rPr lang="es-CL" sz="2500" b="1" dirty="0"/>
              <a:t>de </a:t>
            </a:r>
            <a:r>
              <a:rPr lang="es-CL" sz="2500" b="1" dirty="0" smtClean="0"/>
              <a:t>Intervención </a:t>
            </a:r>
            <a:r>
              <a:rPr lang="es-CL" sz="2500" b="1" dirty="0"/>
              <a:t>de la Propuesta</a:t>
            </a: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5</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203848" y="908720"/>
            <a:ext cx="324036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7" name="Diagrama 6"/>
          <p:cNvGraphicFramePr/>
          <p:nvPr>
            <p:extLst>
              <p:ext uri="{D42A27DB-BD31-4B8C-83A1-F6EECF244321}">
                <p14:modId xmlns:p14="http://schemas.microsoft.com/office/powerpoint/2010/main" val="398286848"/>
              </p:ext>
            </p:extLst>
          </p:nvPr>
        </p:nvGraphicFramePr>
        <p:xfrm>
          <a:off x="1475656" y="1772816"/>
          <a:ext cx="657639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20652" y="404491"/>
            <a:ext cx="6624736" cy="634082"/>
          </a:xfrm>
        </p:spPr>
        <p:txBody>
          <a:bodyPr>
            <a:noAutofit/>
          </a:bodyPr>
          <a:lstStyle/>
          <a:p>
            <a:r>
              <a:rPr lang="es-CL" sz="2500" b="1" dirty="0" smtClean="0"/>
              <a:t>Tópicos Relevantes </a:t>
            </a:r>
            <a:r>
              <a:rPr lang="es-CL" sz="2500" b="1" dirty="0"/>
              <a:t>para el Gobierno </a:t>
            </a:r>
            <a:r>
              <a:rPr lang="es-CL" sz="2500" b="1" dirty="0" smtClean="0"/>
              <a:t>Presentes </a:t>
            </a:r>
            <a:r>
              <a:rPr lang="es-CL" sz="2500" b="1" dirty="0"/>
              <a:t>en la Propuesta</a:t>
            </a:r>
          </a:p>
        </p:txBody>
      </p:sp>
      <p:sp>
        <p:nvSpPr>
          <p:cNvPr id="3" name="2 Marcador de contenido"/>
          <p:cNvSpPr>
            <a:spLocks noGrp="1"/>
          </p:cNvSpPr>
          <p:nvPr>
            <p:ph idx="1"/>
          </p:nvPr>
        </p:nvSpPr>
        <p:spPr>
          <a:xfrm>
            <a:off x="323528" y="2060848"/>
            <a:ext cx="8229600" cy="2246686"/>
          </a:xfrm>
        </p:spPr>
        <p:txBody>
          <a:bodyPr>
            <a:normAutofit fontScale="92500" lnSpcReduction="20000"/>
          </a:bodyPr>
          <a:lstStyle/>
          <a:p>
            <a:pPr marL="514350" indent="-514350" algn="just">
              <a:spcBef>
                <a:spcPts val="600"/>
              </a:spcBef>
              <a:spcAft>
                <a:spcPts val="600"/>
              </a:spcAft>
              <a:buFont typeface="+mj-lt"/>
              <a:buAutoNum type="arabicPeriod"/>
            </a:pPr>
            <a:r>
              <a:rPr lang="es-CL" sz="2300" dirty="0" smtClean="0">
                <a:solidFill>
                  <a:srgbClr val="FF0000"/>
                </a:solidFill>
              </a:rPr>
              <a:t>Sistema de Carrera Funcionaria.</a:t>
            </a:r>
          </a:p>
          <a:p>
            <a:pPr marL="514350" lvl="0" indent="-514350" algn="just">
              <a:spcBef>
                <a:spcPts val="600"/>
              </a:spcBef>
              <a:spcAft>
                <a:spcPts val="600"/>
              </a:spcAft>
              <a:buFont typeface="+mj-lt"/>
              <a:buAutoNum type="arabicPeriod"/>
            </a:pPr>
            <a:r>
              <a:rPr lang="es-CL" sz="2300" dirty="0" smtClean="0">
                <a:solidFill>
                  <a:srgbClr val="FF0000"/>
                </a:solidFill>
              </a:rPr>
              <a:t>Mejorar proporcionalidad entre Titulares y Contratas.</a:t>
            </a:r>
          </a:p>
          <a:p>
            <a:pPr marL="514350" indent="-514350" algn="just">
              <a:spcBef>
                <a:spcPts val="600"/>
              </a:spcBef>
              <a:spcAft>
                <a:spcPts val="600"/>
              </a:spcAft>
              <a:buFont typeface="+mj-lt"/>
              <a:buAutoNum type="arabicPeriod"/>
            </a:pPr>
            <a:r>
              <a:rPr lang="es-CL" sz="2300" dirty="0" smtClean="0">
                <a:solidFill>
                  <a:srgbClr val="FF0000"/>
                </a:solidFill>
              </a:rPr>
              <a:t>Modernizar las Plantas (facultad para dictar DFL), con el consecuente proceso </a:t>
            </a:r>
            <a:r>
              <a:rPr lang="es-CL" sz="2300" dirty="0">
                <a:solidFill>
                  <a:srgbClr val="FF0000"/>
                </a:solidFill>
              </a:rPr>
              <a:t>de </a:t>
            </a:r>
            <a:r>
              <a:rPr lang="es-CL" sz="2300" dirty="0" smtClean="0">
                <a:solidFill>
                  <a:srgbClr val="FF0000"/>
                </a:solidFill>
              </a:rPr>
              <a:t>Encasillamiento.</a:t>
            </a:r>
          </a:p>
          <a:p>
            <a:pPr marL="514350" indent="-514350" algn="just">
              <a:spcBef>
                <a:spcPts val="600"/>
              </a:spcBef>
              <a:spcAft>
                <a:spcPts val="600"/>
              </a:spcAft>
              <a:buFont typeface="+mj-lt"/>
              <a:buAutoNum type="arabicPeriod"/>
            </a:pPr>
            <a:r>
              <a:rPr lang="es-CL" sz="2300" dirty="0" smtClean="0">
                <a:solidFill>
                  <a:srgbClr val="FF0000"/>
                </a:solidFill>
              </a:rPr>
              <a:t>Revisión – creación de </a:t>
            </a:r>
            <a:r>
              <a:rPr lang="es-CL" sz="2300" dirty="0">
                <a:solidFill>
                  <a:srgbClr val="FF0000"/>
                </a:solidFill>
              </a:rPr>
              <a:t>asignaciones </a:t>
            </a:r>
            <a:r>
              <a:rPr lang="es-CL" sz="2300" dirty="0" smtClean="0">
                <a:solidFill>
                  <a:srgbClr val="FF0000"/>
                </a:solidFill>
              </a:rPr>
              <a:t>funcionales a la mejor gestión de </a:t>
            </a:r>
            <a:r>
              <a:rPr lang="es-CL" sz="2300" dirty="0">
                <a:solidFill>
                  <a:srgbClr val="FF0000"/>
                </a:solidFill>
              </a:rPr>
              <a:t>la </a:t>
            </a:r>
            <a:r>
              <a:rPr lang="es-CL" sz="2300" dirty="0" smtClean="0">
                <a:solidFill>
                  <a:srgbClr val="FF0000"/>
                </a:solidFill>
              </a:rPr>
              <a:t>DT.</a:t>
            </a:r>
            <a:endParaRPr lang="es-CL" sz="2300" dirty="0">
              <a:solidFill>
                <a:srgbClr val="FF0000"/>
              </a:solidFill>
            </a:endParaRP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6</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312840" y="1268760"/>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solidFill>
                  <a:srgbClr val="FF0000"/>
                </a:solidFill>
              </a:rPr>
              <a:t/>
            </a:r>
            <a:br>
              <a:rPr lang="es-CL" dirty="0" smtClean="0">
                <a:solidFill>
                  <a:srgbClr val="FF0000"/>
                </a:solidFill>
              </a:rPr>
            </a:br>
            <a:endParaRPr lang="es-CL" dirty="0"/>
          </a:p>
        </p:txBody>
      </p:sp>
      <p:sp>
        <p:nvSpPr>
          <p:cNvPr id="3" name="2 Marcador de contenido"/>
          <p:cNvSpPr>
            <a:spLocks noGrp="1"/>
          </p:cNvSpPr>
          <p:nvPr>
            <p:ph idx="1"/>
          </p:nvPr>
        </p:nvSpPr>
        <p:spPr/>
        <p:txBody>
          <a:bodyPr/>
          <a:lstStyle/>
          <a:p>
            <a:pPr marL="514350" indent="-514350">
              <a:buFont typeface="+mj-lt"/>
              <a:buAutoNum type="arabicPeriod"/>
            </a:pPr>
            <a:r>
              <a:rPr lang="es-CL" sz="2200" b="1" dirty="0" smtClean="0">
                <a:solidFill>
                  <a:srgbClr val="FF0000"/>
                </a:solidFill>
              </a:rPr>
              <a:t>Sistema de Carrera Funcionaria.</a:t>
            </a:r>
          </a:p>
          <a:p>
            <a:pPr marL="514350" indent="-514350" algn="just">
              <a:buNone/>
            </a:pPr>
            <a:r>
              <a:rPr lang="es-CL" sz="2200" dirty="0" smtClean="0">
                <a:solidFill>
                  <a:srgbClr val="FF0000"/>
                </a:solidFill>
              </a:rPr>
              <a:t>	</a:t>
            </a:r>
            <a:r>
              <a:rPr lang="es-CL" sz="1800" dirty="0" smtClean="0">
                <a:solidFill>
                  <a:srgbClr val="FF0000"/>
                </a:solidFill>
              </a:rPr>
              <a:t>Propender a un sistema de carrera funcionaria </a:t>
            </a:r>
            <a:r>
              <a:rPr lang="es-CL" sz="1800" u="sng" dirty="0" smtClean="0">
                <a:solidFill>
                  <a:srgbClr val="FF0000"/>
                </a:solidFill>
              </a:rPr>
              <a:t>objetivo, tecnificado y transparente</a:t>
            </a:r>
            <a:r>
              <a:rPr lang="es-CL" sz="1800" dirty="0" smtClean="0">
                <a:solidFill>
                  <a:srgbClr val="FF0000"/>
                </a:solidFill>
              </a:rPr>
              <a:t>, que opere en forma sustentable.</a:t>
            </a:r>
          </a:p>
          <a:p>
            <a:pPr marL="514350" indent="-514350">
              <a:buNone/>
            </a:pPr>
            <a:r>
              <a:rPr lang="es-CL" sz="2200" dirty="0" smtClean="0"/>
              <a:t>	</a:t>
            </a:r>
          </a:p>
          <a:p>
            <a:pPr marL="514350" indent="-514350">
              <a:buAutoNum type="alphaLcPeriod"/>
            </a:pPr>
            <a:r>
              <a:rPr lang="es-CL" sz="1800" b="1" u="sng" dirty="0" smtClean="0">
                <a:solidFill>
                  <a:srgbClr val="FF0000"/>
                </a:solidFill>
              </a:rPr>
              <a:t>Objetivos:</a:t>
            </a:r>
          </a:p>
          <a:p>
            <a:pPr marL="722313" lvl="2" indent="-366713" algn="just">
              <a:spcBef>
                <a:spcPts val="0"/>
              </a:spcBef>
              <a:spcAft>
                <a:spcPts val="600"/>
              </a:spcAft>
            </a:pPr>
            <a:r>
              <a:rPr lang="es-CL" sz="1800" dirty="0" smtClean="0">
                <a:solidFill>
                  <a:srgbClr val="FF0000"/>
                </a:solidFill>
              </a:rPr>
              <a:t>Contar con un sistema de carrera funcionaria </a:t>
            </a:r>
            <a:r>
              <a:rPr lang="es-CL" sz="1800" u="sng" dirty="0" smtClean="0">
                <a:solidFill>
                  <a:srgbClr val="FF0000"/>
                </a:solidFill>
              </a:rPr>
              <a:t>transparente y regulado</a:t>
            </a:r>
            <a:r>
              <a:rPr lang="es-CL" sz="1800" dirty="0" smtClean="0">
                <a:solidFill>
                  <a:srgbClr val="FF0000"/>
                </a:solidFill>
              </a:rPr>
              <a:t>.</a:t>
            </a:r>
          </a:p>
          <a:p>
            <a:pPr marL="722313" lvl="2" indent="-366713" algn="just">
              <a:spcBef>
                <a:spcPts val="0"/>
              </a:spcBef>
              <a:spcAft>
                <a:spcPts val="600"/>
              </a:spcAft>
            </a:pPr>
            <a:r>
              <a:rPr lang="es-CL" sz="1800" dirty="0" smtClean="0">
                <a:solidFill>
                  <a:srgbClr val="FF0000"/>
                </a:solidFill>
              </a:rPr>
              <a:t>Implementación de los ascensos y promociones.</a:t>
            </a:r>
          </a:p>
          <a:p>
            <a:pPr marL="722313" lvl="2" indent="-366713" algn="just">
              <a:spcBef>
                <a:spcPts val="0"/>
              </a:spcBef>
              <a:spcAft>
                <a:spcPts val="600"/>
              </a:spcAft>
            </a:pPr>
            <a:r>
              <a:rPr lang="es-CL" sz="1800" dirty="0" smtClean="0">
                <a:solidFill>
                  <a:srgbClr val="FF0000"/>
                </a:solidFill>
              </a:rPr>
              <a:t>Propender a la </a:t>
            </a:r>
            <a:r>
              <a:rPr lang="es-CL" sz="1800" u="sng" dirty="0" smtClean="0">
                <a:solidFill>
                  <a:srgbClr val="FF0000"/>
                </a:solidFill>
              </a:rPr>
              <a:t>movilidad</a:t>
            </a:r>
            <a:r>
              <a:rPr lang="es-CL" sz="1800" dirty="0" smtClean="0">
                <a:solidFill>
                  <a:srgbClr val="FF0000"/>
                </a:solidFill>
              </a:rPr>
              <a:t> de los funcionarios/as en la estructura de grados de las plantas.</a:t>
            </a:r>
          </a:p>
          <a:p>
            <a:pPr marL="722313" lvl="2" indent="-366713" algn="just">
              <a:spcBef>
                <a:spcPts val="0"/>
              </a:spcBef>
              <a:spcAft>
                <a:spcPts val="600"/>
              </a:spcAft>
            </a:pPr>
            <a:r>
              <a:rPr lang="es-CL" sz="1800" dirty="0" smtClean="0">
                <a:solidFill>
                  <a:srgbClr val="FF0000"/>
                </a:solidFill>
              </a:rPr>
              <a:t>Sustentar el sistema de carrera en el </a:t>
            </a:r>
            <a:r>
              <a:rPr lang="es-CL" sz="1800" u="sng" dirty="0" smtClean="0">
                <a:solidFill>
                  <a:srgbClr val="FF0000"/>
                </a:solidFill>
              </a:rPr>
              <a:t>mérito funcionario</a:t>
            </a:r>
            <a:r>
              <a:rPr lang="es-CL" sz="1800" dirty="0" smtClean="0">
                <a:solidFill>
                  <a:srgbClr val="FF0000"/>
                </a:solidFill>
              </a:rPr>
              <a:t>.</a:t>
            </a:r>
          </a:p>
          <a:p>
            <a:pPr marL="722313" lvl="2" indent="-366713" algn="just">
              <a:spcBef>
                <a:spcPts val="0"/>
              </a:spcBef>
              <a:spcAft>
                <a:spcPts val="600"/>
              </a:spcAft>
            </a:pPr>
            <a:endParaRPr lang="es-CL" sz="1800" dirty="0"/>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7</a:t>
            </a:fld>
            <a:endParaRPr lang="es-CL"/>
          </a:p>
        </p:txBody>
      </p:sp>
      <p:sp>
        <p:nvSpPr>
          <p:cNvPr id="5" name="1 Título"/>
          <p:cNvSpPr txBox="1">
            <a:spLocks/>
          </p:cNvSpPr>
          <p:nvPr/>
        </p:nvSpPr>
        <p:spPr>
          <a:xfrm>
            <a:off x="611560" y="374030"/>
            <a:ext cx="8229600" cy="63408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L" sz="2500" b="1" i="0" u="none" strike="noStrike" kern="1200" cap="none" spc="0" normalizeH="0" baseline="0" noProof="0" dirty="0" smtClean="0">
                <a:ln>
                  <a:noFill/>
                </a:ln>
                <a:solidFill>
                  <a:schemeClr val="tx1"/>
                </a:solidFill>
                <a:effectLst/>
                <a:uLnTx/>
                <a:uFillTx/>
                <a:latin typeface="+mj-lt"/>
                <a:ea typeface="+mj-ea"/>
                <a:cs typeface="+mj-cs"/>
              </a:rPr>
              <a:t>Elementos Específicos de la Propuesta</a:t>
            </a:r>
            <a:endParaRPr kumimoji="0" lang="es-CL" sz="2500" b="1" i="0" u="none" strike="noStrike" kern="1200" cap="none" spc="0" normalizeH="0" baseline="0" noProof="0" dirty="0">
              <a:ln>
                <a:noFill/>
              </a:ln>
              <a:solidFill>
                <a:schemeClr val="tx1"/>
              </a:solidFill>
              <a:effectLst/>
              <a:uLnTx/>
              <a:uFillTx/>
              <a:latin typeface="+mj-lt"/>
              <a:ea typeface="+mj-ea"/>
              <a:cs typeface="+mj-cs"/>
            </a:endParaRPr>
          </a:p>
        </p:txBody>
      </p:sp>
      <p:pic>
        <p:nvPicPr>
          <p:cNvPr id="6"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7"/>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39341"/>
            <a:ext cx="8229600" cy="4525963"/>
          </a:xfrm>
        </p:spPr>
        <p:txBody>
          <a:bodyPr/>
          <a:lstStyle/>
          <a:p>
            <a:pPr>
              <a:buFont typeface="+mj-lt"/>
              <a:buAutoNum type="alphaLcParenR" startAt="2"/>
            </a:pPr>
            <a:r>
              <a:rPr lang="es-CL" sz="1800" b="1" u="sng" dirty="0" smtClean="0"/>
              <a:t>Elementos:</a:t>
            </a:r>
          </a:p>
          <a:p>
            <a:pPr lvl="1">
              <a:buFont typeface="Arial" pitchFamily="34" charset="0"/>
              <a:buChar char="•"/>
            </a:pPr>
            <a:r>
              <a:rPr lang="es-CL" sz="1800" dirty="0" smtClean="0">
                <a:solidFill>
                  <a:srgbClr val="FF0000"/>
                </a:solidFill>
              </a:rPr>
              <a:t>Adecuación del sistema de ingreso y promoción.</a:t>
            </a:r>
          </a:p>
          <a:p>
            <a:pPr lvl="1">
              <a:buFont typeface="Arial" pitchFamily="34" charset="0"/>
              <a:buChar char="•"/>
            </a:pPr>
            <a:r>
              <a:rPr lang="es-CL" sz="1800" dirty="0" smtClean="0">
                <a:solidFill>
                  <a:srgbClr val="FF0000"/>
                </a:solidFill>
              </a:rPr>
              <a:t>Control de las carreras paralelas de la contrata.</a:t>
            </a:r>
          </a:p>
          <a:p>
            <a:pPr lvl="1">
              <a:buFont typeface="Arial" pitchFamily="34" charset="0"/>
              <a:buChar char="•"/>
            </a:pPr>
            <a:r>
              <a:rPr lang="es-CL" sz="1800" dirty="0" smtClean="0">
                <a:solidFill>
                  <a:srgbClr val="FF0000"/>
                </a:solidFill>
              </a:rPr>
              <a:t>Desarrollo de la carrera funcionaria, circunscrita al personal de planta, con regulaciones especiales para el estamento profesional. </a:t>
            </a:r>
          </a:p>
          <a:p>
            <a:pPr lvl="1">
              <a:buFont typeface="Arial" pitchFamily="34" charset="0"/>
              <a:buChar char="•"/>
            </a:pPr>
            <a:r>
              <a:rPr lang="es-CL" sz="1800" dirty="0" smtClean="0">
                <a:solidFill>
                  <a:srgbClr val="FF0000"/>
                </a:solidFill>
              </a:rPr>
              <a:t>Implementación de ascensos y promociones, acorde a disponibilidad presupuestaria. No anual ni automático.</a:t>
            </a:r>
          </a:p>
          <a:p>
            <a:pPr lvl="1">
              <a:buFont typeface="Arial" pitchFamily="34" charset="0"/>
              <a:buChar char="•"/>
            </a:pPr>
            <a:r>
              <a:rPr lang="es-CL" sz="1800" dirty="0" smtClean="0">
                <a:solidFill>
                  <a:srgbClr val="FF0000"/>
                </a:solidFill>
              </a:rPr>
              <a:t>Requisitos de ingreso y promoción, según corresponda.</a:t>
            </a:r>
          </a:p>
          <a:p>
            <a:pPr lvl="1">
              <a:buFont typeface="Arial" pitchFamily="34" charset="0"/>
              <a:buChar char="•"/>
            </a:pPr>
            <a:endParaRPr lang="es-CL" sz="1800" dirty="0" smtClean="0">
              <a:solidFill>
                <a:srgbClr val="FF0000"/>
              </a:solidFill>
            </a:endParaRP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8</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sp>
        <p:nvSpPr>
          <p:cNvPr id="6" name="5 Rectángulo"/>
          <p:cNvSpPr/>
          <p:nvPr/>
        </p:nvSpPr>
        <p:spPr>
          <a:xfrm>
            <a:off x="1907704" y="620688"/>
            <a:ext cx="5544616" cy="477054"/>
          </a:xfrm>
          <a:prstGeom prst="rect">
            <a:avLst/>
          </a:prstGeom>
        </p:spPr>
        <p:txBody>
          <a:bodyPr wrap="square">
            <a:spAutoFit/>
          </a:bodyPr>
          <a:lstStyle/>
          <a:p>
            <a:pPr lvl="0" algn="ctr">
              <a:spcBef>
                <a:spcPct val="0"/>
              </a:spcBef>
              <a:defRPr/>
            </a:pPr>
            <a:r>
              <a:rPr lang="es-CL" sz="2500" b="1" dirty="0" smtClean="0"/>
              <a:t>Elementos Específicos de la Propuesta</a:t>
            </a:r>
            <a:endParaRPr lang="es-CL" sz="2500" b="1" dirty="0"/>
          </a:p>
        </p:txBody>
      </p:sp>
      <p:cxnSp>
        <p:nvCxnSpPr>
          <p:cNvPr id="7" name="Conector recto 7"/>
          <p:cNvCxnSpPr/>
          <p:nvPr/>
        </p:nvCxnSpPr>
        <p:spPr>
          <a:xfrm>
            <a:off x="3419872" y="1124744"/>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solidFill>
                  <a:srgbClr val="FF0000"/>
                </a:solidFill>
              </a:rPr>
              <a:t/>
            </a:r>
            <a:br>
              <a:rPr lang="es-CL" dirty="0" smtClean="0">
                <a:solidFill>
                  <a:srgbClr val="FF0000"/>
                </a:solidFill>
              </a:rPr>
            </a:br>
            <a:endParaRPr lang="es-CL" dirty="0"/>
          </a:p>
        </p:txBody>
      </p:sp>
      <p:sp>
        <p:nvSpPr>
          <p:cNvPr id="3" name="2 Marcador de contenido"/>
          <p:cNvSpPr>
            <a:spLocks noGrp="1"/>
          </p:cNvSpPr>
          <p:nvPr>
            <p:ph idx="1"/>
          </p:nvPr>
        </p:nvSpPr>
        <p:spPr>
          <a:xfrm>
            <a:off x="457200" y="1268760"/>
            <a:ext cx="8229600" cy="5112568"/>
          </a:xfrm>
        </p:spPr>
        <p:txBody>
          <a:bodyPr>
            <a:noAutofit/>
          </a:bodyPr>
          <a:lstStyle/>
          <a:p>
            <a:pPr marL="514350" indent="-514350">
              <a:buNone/>
            </a:pPr>
            <a:r>
              <a:rPr lang="es-CL" sz="1800" dirty="0" smtClean="0">
                <a:solidFill>
                  <a:srgbClr val="FF0000"/>
                </a:solidFill>
              </a:rPr>
              <a:t>1.1.  Sobre el ingreso.</a:t>
            </a:r>
          </a:p>
          <a:p>
            <a:pPr marL="514350" indent="-514350">
              <a:buNone/>
            </a:pPr>
            <a:endParaRPr lang="es-CL" sz="1800" dirty="0" smtClean="0">
              <a:solidFill>
                <a:srgbClr val="FF0000"/>
              </a:solidFill>
            </a:endParaRPr>
          </a:p>
          <a:p>
            <a:pPr marL="722313" lvl="2" indent="-366713" algn="just">
              <a:spcBef>
                <a:spcPts val="0"/>
              </a:spcBef>
              <a:spcAft>
                <a:spcPts val="600"/>
              </a:spcAft>
            </a:pPr>
            <a:r>
              <a:rPr lang="es-CL" sz="1800" dirty="0" smtClean="0">
                <a:solidFill>
                  <a:srgbClr val="FF0000"/>
                </a:solidFill>
              </a:rPr>
              <a:t>Ingreso de Directivos Superiores regulado en Sistema ADP.</a:t>
            </a:r>
          </a:p>
          <a:p>
            <a:pPr marL="722313" lvl="2" indent="-366713" algn="just">
              <a:spcBef>
                <a:spcPts val="0"/>
              </a:spcBef>
              <a:spcAft>
                <a:spcPts val="600"/>
              </a:spcAft>
            </a:pPr>
            <a:r>
              <a:rPr lang="es-CL" sz="1800" dirty="0" smtClean="0">
                <a:solidFill>
                  <a:srgbClr val="FF0000"/>
                </a:solidFill>
              </a:rPr>
              <a:t>El ingreso a los escalafones fiscalizadores, técnicos, administrativos y auxiliares podrá efectuarse por concurso abierto en la calidad jurídica de </a:t>
            </a:r>
            <a:r>
              <a:rPr lang="es-CL" sz="1800" u="sng" dirty="0" smtClean="0">
                <a:solidFill>
                  <a:srgbClr val="FF0000"/>
                </a:solidFill>
              </a:rPr>
              <a:t>contrata,</a:t>
            </a:r>
            <a:r>
              <a:rPr lang="es-CL" sz="1800" dirty="0" smtClean="0">
                <a:solidFill>
                  <a:srgbClr val="FF0000"/>
                </a:solidFill>
              </a:rPr>
              <a:t> asimilado en el último grado de la planta correspondiente. </a:t>
            </a:r>
          </a:p>
          <a:p>
            <a:pPr marL="722313" lvl="2" indent="-366713" algn="just">
              <a:spcBef>
                <a:spcPts val="0"/>
              </a:spcBef>
              <a:spcAft>
                <a:spcPts val="600"/>
              </a:spcAft>
            </a:pPr>
            <a:r>
              <a:rPr lang="es-CL" sz="1800" dirty="0" smtClean="0">
                <a:solidFill>
                  <a:srgbClr val="FF0000"/>
                </a:solidFill>
              </a:rPr>
              <a:t>La provisión de los cargos de la planta de profesionales se efectuará mediante concurso interno, según reglas especiales. </a:t>
            </a:r>
            <a:endParaRPr lang="es-CL" sz="1800" strike="sngStrike" dirty="0" smtClean="0">
              <a:solidFill>
                <a:srgbClr val="FF0000"/>
              </a:solidFill>
            </a:endParaRPr>
          </a:p>
          <a:p>
            <a:pPr marL="722313" lvl="2" indent="-366713" algn="just">
              <a:spcBef>
                <a:spcPts val="0"/>
              </a:spcBef>
              <a:spcAft>
                <a:spcPts val="600"/>
              </a:spcAft>
            </a:pPr>
            <a:r>
              <a:rPr lang="es-CL" sz="1800" dirty="0" smtClean="0">
                <a:solidFill>
                  <a:srgbClr val="FF0000"/>
                </a:solidFill>
              </a:rPr>
              <a:t>Sólo aquellas contratas que hayan participado en un concurso abierto, podrán participar en los concursos internos de promoción en la planta del Servicio.</a:t>
            </a:r>
          </a:p>
          <a:p>
            <a:pPr marL="722313" lvl="2" indent="-366713" algn="just">
              <a:spcBef>
                <a:spcPts val="0"/>
              </a:spcBef>
              <a:spcAft>
                <a:spcPts val="600"/>
              </a:spcAft>
            </a:pPr>
            <a:r>
              <a:rPr lang="es-CL" sz="1800" dirty="0" smtClean="0">
                <a:solidFill>
                  <a:srgbClr val="FF0000"/>
                </a:solidFill>
              </a:rPr>
              <a:t>Para la implementación del sistema de ingreso a la contrata vía concurso abierto, la ley especificará una implementación gradual, de hasta tres años.</a:t>
            </a:r>
          </a:p>
          <a:p>
            <a:pPr marL="722313" lvl="2" indent="-366713" algn="just">
              <a:spcBef>
                <a:spcPts val="0"/>
              </a:spcBef>
              <a:spcAft>
                <a:spcPts val="600"/>
              </a:spcAft>
            </a:pPr>
            <a:endParaRPr lang="es-CL" sz="1800" dirty="0">
              <a:solidFill>
                <a:srgbClr val="FF0000"/>
              </a:solidFill>
            </a:endParaRP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9</a:t>
            </a:fld>
            <a:endParaRPr lang="es-CL"/>
          </a:p>
        </p:txBody>
      </p:sp>
      <p:sp>
        <p:nvSpPr>
          <p:cNvPr id="5" name="1 Título"/>
          <p:cNvSpPr txBox="1">
            <a:spLocks/>
          </p:cNvSpPr>
          <p:nvPr/>
        </p:nvSpPr>
        <p:spPr>
          <a:xfrm>
            <a:off x="611560" y="374030"/>
            <a:ext cx="8229600" cy="63408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L" sz="2500" b="1" i="0" u="none" strike="noStrike" kern="1200" cap="none" spc="0" normalizeH="0" baseline="0" noProof="0" dirty="0" smtClean="0">
                <a:ln>
                  <a:noFill/>
                </a:ln>
                <a:solidFill>
                  <a:schemeClr val="tx1"/>
                </a:solidFill>
                <a:effectLst/>
                <a:uLnTx/>
                <a:uFillTx/>
                <a:latin typeface="+mj-lt"/>
                <a:ea typeface="+mj-ea"/>
                <a:cs typeface="+mj-cs"/>
              </a:rPr>
              <a:t>Elementos Específicos de la Propuesta</a:t>
            </a:r>
            <a:endParaRPr kumimoji="0" lang="es-CL" sz="2500" b="1" i="0" u="none" strike="noStrike" kern="1200" cap="none" spc="0" normalizeH="0" baseline="0" noProof="0" dirty="0">
              <a:ln>
                <a:noFill/>
              </a:ln>
              <a:solidFill>
                <a:schemeClr val="tx1"/>
              </a:solidFill>
              <a:effectLst/>
              <a:uLnTx/>
              <a:uFillTx/>
              <a:latin typeface="+mj-lt"/>
              <a:ea typeface="+mj-ea"/>
              <a:cs typeface="+mj-cs"/>
            </a:endParaRPr>
          </a:p>
        </p:txBody>
      </p:sp>
      <p:pic>
        <p:nvPicPr>
          <p:cNvPr id="6"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7"/>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929</TotalTime>
  <Words>1846</Words>
  <Application>Microsoft Office PowerPoint</Application>
  <PresentationFormat>Presentación en pantalla (4:3)</PresentationFormat>
  <Paragraphs>267</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Calibri</vt:lpstr>
      <vt:lpstr>Times New Roman</vt:lpstr>
      <vt:lpstr>Wingdings</vt:lpstr>
      <vt:lpstr>Tema de Office</vt:lpstr>
      <vt:lpstr>2ª Propuesta de Gobierno Mesa de Negociación Dirección Del Trabajo</vt:lpstr>
      <vt:lpstr>Agenda de Trabajo</vt:lpstr>
      <vt:lpstr>Criterios y Principios que Sustentan la Propuesta</vt:lpstr>
      <vt:lpstr>Problemas que Busca Abordar la Propuesta</vt:lpstr>
      <vt:lpstr>Ámbitos de Intervención de la Propuesta</vt:lpstr>
      <vt:lpstr>Tópicos Relevantes para el Gobierno Presentes en la Propuesta</vt:lpstr>
      <vt:lpstr> </vt:lpstr>
      <vt:lpstr>Presentación de PowerPoint</vt:lpstr>
      <vt:lpstr> </vt:lpstr>
      <vt:lpstr> </vt:lpstr>
      <vt:lpstr> </vt:lpstr>
      <vt:lpstr>Presentación de PowerPoint</vt:lpstr>
      <vt:lpstr>Elementos Específicos de la Propuesta</vt:lpstr>
      <vt:lpstr>Elementos Específicos de la Propuesta</vt:lpstr>
      <vt:lpstr>Presentación de PowerPoint</vt:lpstr>
      <vt:lpstr>Elementos Específicos de la Propuesta</vt:lpstr>
      <vt:lpstr>Elementos Específicos de la Propuesta</vt:lpstr>
      <vt:lpstr>Elementos Específicos de la Propuesta</vt:lpstr>
      <vt:lpstr>Elementos Específicos de la Propuesta</vt:lpstr>
      <vt:lpstr>Elementos Específicos de la Propuesta</vt:lpstr>
      <vt:lpstr>Elementos Específicos de la Propuesta</vt:lpstr>
      <vt:lpstr>Elementos Específicos de la Propuesta</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DE GOBIERNO  MESA DE NEGOCIACIÓN DIRECCIÓN DEL TRABAJO</dc:title>
  <dc:creator>rcf</dc:creator>
  <cp:lastModifiedBy>Maria Poupin Berttoni</cp:lastModifiedBy>
  <cp:revision>132</cp:revision>
  <dcterms:created xsi:type="dcterms:W3CDTF">2016-08-31T12:57:14Z</dcterms:created>
  <dcterms:modified xsi:type="dcterms:W3CDTF">2016-09-28T19:41:11Z</dcterms:modified>
</cp:coreProperties>
</file>